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63.xml" ContentType="application/vnd.openxmlformats-officedocument.presentationml.notesSlide+xml"/>
  <Override PartName="/ppt/tags/tag85.xml" ContentType="application/vnd.openxmlformats-officedocument.presentationml.tags+xml"/>
  <Override PartName="/ppt/tags/tag16.xml" ContentType="application/vnd.openxmlformats-officedocument.presentationml.tags+xml"/>
  <Override PartName="/ppt/notesSlides/notesSlide41.xml" ContentType="application/vnd.openxmlformats-officedocument.presentationml.notesSlide+xml"/>
  <Override PartName="/ppt/tags/tag63.xml" ContentType="application/vnd.openxmlformats-officedocument.presentationml.tags+xml"/>
  <Override PartName="/ppt/tags/tag109.xml" ContentType="application/vnd.openxmlformats-officedocument.presentationml.tags+xml"/>
  <Override PartName="/ppt/slides/slide136.xml" ContentType="application/vnd.openxmlformats-officedocument.presentationml.slide+xml"/>
  <Override PartName="/ppt/notesSlides/notesSlide7.xml" ContentType="application/vnd.openxmlformats-officedocument.presentationml.notesSlide+xml"/>
  <Override PartName="/ppt/tags/tag41.xml" ContentType="application/vnd.openxmlformats-officedocument.presentationml.tags+xml"/>
  <Override PartName="/ppt/slides/slide88.xml" ContentType="application/vnd.openxmlformats-officedocument.presentationml.slide+xml"/>
  <Override PartName="/ppt/tags/tag134.xml" ContentType="application/vnd.openxmlformats-officedocument.presentationml.tags+xml"/>
  <Override PartName="/ppt/notesSlides/notesSlide135.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notesSlides/notesSlide79.xml" ContentType="application/vnd.openxmlformats-officedocument.presentationml.notesSlide+xml"/>
  <Override PartName="/ppt/tags/tag112.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tags/tag79.xml" ContentType="application/vnd.openxmlformats-officedocument.presentationml.tags+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tags/tag68.xml" ContentType="application/vnd.openxmlformats-officedocument.presentationml.tags+xml"/>
  <Override PartName="/ppt/notesSlides/notesSlide93.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57.xml" ContentType="application/vnd.openxmlformats-officedocument.presentationml.tags+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notesSlides/notesSlide60.xml" ContentType="application/vnd.openxmlformats-officedocument.presentationml.notesSlide+xml"/>
  <Override PartName="/ppt/tags/tag82.xml" ContentType="application/vnd.openxmlformats-officedocument.presentationml.tags+xml"/>
  <Override PartName="/ppt/tags/tag93.xml" ContentType="application/vnd.openxmlformats-officedocument.presentationml.tags+xml"/>
  <Override PartName="/ppt/slides/slide119.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notesSlides/notesSlide129.xml" ContentType="application/vnd.openxmlformats-officedocument.presentationml.notesSlide+xml"/>
  <Override PartName="/ppt/slides/slide108.xml" ContentType="application/vnd.openxmlformats-officedocument.presentationml.slide+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tags/tag131.xml" ContentType="application/vnd.openxmlformats-officedocument.presentationml.tags+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tags/tag98.xml" ContentType="application/vnd.openxmlformats-officedocument.presentationml.tags+xml"/>
  <Override PartName="/ppt/tags/tag120.xml" ContentType="application/vnd.openxmlformats-officedocument.presentationml.tags+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tags/tag87.xml" ContentType="application/vnd.openxmlformats-officedocument.presentationml.tags+xml"/>
  <Override PartName="/ppt/notesSlides/notesSlide110.xml" ContentType="application/vnd.openxmlformats-officedocument.presentationml.notesSlide+xml"/>
  <Override PartName="/ppt/slides/slide41.xml" ContentType="application/vnd.openxmlformats-officedocument.presentationml.slide+xml"/>
  <Override PartName="/ppt/tags/tag29.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tags/tag76.xml" ContentType="application/vnd.openxmlformats-officedocument.presentationml.tags+xml"/>
  <Override PartName="/ppt/notesSlides/notesSlide90.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43.xml" ContentType="application/vnd.openxmlformats-officedocument.presentationml.tags+xml"/>
  <Override PartName="/ppt/tags/tag90.xml" ContentType="application/vnd.openxmlformats-officedocument.presentationml.tags+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tags/tag103.xml" ContentType="application/vnd.openxmlformats-officedocument.presentationml.tags+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tags/tag59.xml" ContentType="application/vnd.openxmlformats-officedocument.presentationml.tags+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notesSlides/notesSlide51.xml" ContentType="application/vnd.openxmlformats-officedocument.presentationml.notesSlide+xml"/>
  <Override PartName="/ppt/tags/tag73.xml" ContentType="application/vnd.openxmlformats-officedocument.presentationml.tags+xml"/>
  <Override PartName="/ppt/tags/tag15.xml" ContentType="application/vnd.openxmlformats-officedocument.presentationml.tags+xml"/>
  <Override PartName="/ppt/notesSlides/notesSlide40.xml" ContentType="application/vnd.openxmlformats-officedocument.presentationml.notesSlide+xml"/>
  <Override PartName="/ppt/tags/tag62.xml" ContentType="application/vnd.openxmlformats-officedocument.presentationml.tags+xml"/>
  <Override PartName="/ppt/tags/tag119.xml" ContentType="application/vnd.openxmlformats-officedocument.presentationml.tags+xml"/>
  <Override PartName="/ppt/slides/slide98.xml" ContentType="application/vnd.openxmlformats-officedocument.presentationml.slide+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notesSlides/notesSlide109.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tags/tag133.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tags/tag122.xml" ContentType="application/vnd.openxmlformats-officedocument.presentationml.tags+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tags/tag89.xml" ContentType="application/vnd.openxmlformats-officedocument.presentationml.tags+xml"/>
  <Override PartName="/ppt/tags/tag111.xml" ContentType="application/vnd.openxmlformats-officedocument.presentationml.tags+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tags/tag78.xml" ContentType="application/vnd.openxmlformats-officedocument.presentationml.tags+xml"/>
  <Override PartName="/ppt/notesSlides/notesSlide92.xml" ContentType="application/vnd.openxmlformats-officedocument.presentationml.notesSlide+xml"/>
  <Override PartName="/ppt/tags/tag100.xml" ContentType="application/vnd.openxmlformats-officedocument.presentationml.tags+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70.xml" ContentType="application/vnd.openxmlformats-officedocument.presentationml.notesSlide+xml"/>
  <Override PartName="/ppt/tags/tag92.xml" ContentType="application/vnd.openxmlformats-officedocument.presentationml.tags+xml"/>
  <Override PartName="/ppt/slides/slide129.xml" ContentType="application/vnd.openxmlformats-officedocument.presentationml.slide+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tags/tag130.xml" ContentType="application/vnd.openxmlformats-officedocument.presentationml.tags+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notesSlides/notesSlide53.xml" ContentType="application/vnd.openxmlformats-officedocument.presentationml.notesSlide+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notesSlides/notesSlide42.xml" ContentType="application/vnd.openxmlformats-officedocument.presentationml.notesSlide+xml"/>
  <Override PartName="/ppt/tags/tag64.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53.xml" ContentType="application/vnd.openxmlformats-officedocument.presentationml.tags+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tags/tag113.xml" ContentType="application/vnd.openxmlformats-officedocument.presentationml.tags+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tags/tag102.xml" ContentType="application/vnd.openxmlformats-officedocument.presentationml.tags+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Override PartName="/ppt/notesSlides/notesSlide83.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tags/tag47.xml" ContentType="application/vnd.openxmlformats-officedocument.presentationml.tags+xml"/>
  <Override PartName="/ppt/notesSlides/notesSlide72.xml" ContentType="application/vnd.openxmlformats-officedocument.presentationml.notesSlide+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61.xml" ContentType="application/vnd.openxmlformats-officedocument.presentationml.notesSlide+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50.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slides/slide109.xml" ContentType="application/vnd.openxmlformats-officedocument.presentationml.slide+xml"/>
  <Override PartName="/ppt/tags/tag50.xml" ContentType="application/vnd.openxmlformats-officedocument.presentationml.tags+xml"/>
  <Override PartName="/ppt/tags/tag107.xml" ContentType="application/vnd.openxmlformats-officedocument.presentationml.tags+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tags/tag132.xml" ContentType="application/vnd.openxmlformats-officedocument.presentationml.tags+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notesSlides/notesSlide55.xml" ContentType="application/vnd.openxmlformats-officedocument.presentationml.notesSlide+xml"/>
  <Override PartName="/ppt/tags/tag77.xml" ContentType="application/vnd.openxmlformats-officedocument.presentationml.tags+xml"/>
  <Override PartName="/ppt/tags/tag88.xml" ContentType="application/vnd.openxmlformats-officedocument.presentationml.tags+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notesSlides/notesSlide44.xml" ContentType="application/vnd.openxmlformats-officedocument.presentationml.notesSlide+xml"/>
  <Override PartName="/ppt/tags/tag66.xml" ContentType="application/vnd.openxmlformats-officedocument.presentationml.tags+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55.xml" ContentType="application/vnd.openxmlformats-officedocument.presentationml.tags+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slides/slide117.xml" ContentType="application/vnd.openxmlformats-officedocument.presentationml.slide+xml"/>
  <Override PartName="/ppt/slides/slide128.xml" ContentType="application/vnd.openxmlformats-officedocument.presentationml.slide+xml"/>
  <Override PartName="/ppt/tags/tag22.xml" ContentType="application/vnd.openxmlformats-officedocument.presentationml.tags+xml"/>
  <Override PartName="/ppt/tags/tag126.xml" ContentType="application/vnd.openxmlformats-officedocument.presentationml.tags+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notesSlides/notesSlide116.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tags/tag104.xml" ContentType="application/vnd.openxmlformats-officedocument.presentationml.tags+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tags/tag49.xml" ContentType="application/vnd.openxmlformats-officedocument.presentationml.tags+xml"/>
  <Override PartName="/ppt/notesSlides/notesSlide74.xml" ContentType="application/vnd.openxmlformats-officedocument.presentationml.notesSlide+xml"/>
  <Override PartName="/ppt/tags/tag96.xml" ContentType="application/vnd.openxmlformats-officedocument.presentationml.tags+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bleStyles.xml" ContentType="application/vnd.openxmlformats-officedocument.presentationml.tableStyles+xml"/>
  <Override PartName="/ppt/tags/tag27.xml" ContentType="application/vnd.openxmlformats-officedocument.presentationml.tags+xml"/>
  <Override PartName="/ppt/notesSlides/notesSlide52.xml" ContentType="application/vnd.openxmlformats-officedocument.presentationml.notesSlide+xml"/>
  <Override PartName="/ppt/tags/tag74.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slides/slide99.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tags/tag123.xml" ContentType="application/vnd.openxmlformats-officedocument.presentationml.tags+xml"/>
  <Override PartName="/ppt/notesSlides/notesSlide124.xml" ContentType="application/vnd.openxmlformats-officedocument.presentationml.notesSlide+xml"/>
  <Override PartName="/ppt/slides/slide55.xml" ContentType="application/vnd.openxmlformats-officedocument.presentationml.slide+xml"/>
  <Override PartName="/ppt/tags/tag101.xml" ContentType="application/vnd.openxmlformats-officedocument.presentationml.tags+xml"/>
  <Override PartName="/ppt/notesSlides/notesSlide10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38"/>
  </p:notesMasterIdLst>
  <p:handoutMasterIdLst>
    <p:handoutMasterId r:id="rId139"/>
  </p:handoutMasterIdLst>
  <p:sldIdLst>
    <p:sldId id="600" r:id="rId2"/>
    <p:sldId id="598" r:id="rId3"/>
    <p:sldId id="574" r:id="rId4"/>
    <p:sldId id="396" r:id="rId5"/>
    <p:sldId id="587" r:id="rId6"/>
    <p:sldId id="578" r:id="rId7"/>
    <p:sldId id="589" r:id="rId8"/>
    <p:sldId id="404" r:id="rId9"/>
    <p:sldId id="386" r:id="rId10"/>
    <p:sldId id="394" r:id="rId11"/>
    <p:sldId id="588" r:id="rId12"/>
    <p:sldId id="387" r:id="rId13"/>
    <p:sldId id="384" r:id="rId14"/>
    <p:sldId id="395" r:id="rId15"/>
    <p:sldId id="385" r:id="rId16"/>
    <p:sldId id="389" r:id="rId17"/>
    <p:sldId id="390" r:id="rId18"/>
    <p:sldId id="391" r:id="rId19"/>
    <p:sldId id="470" r:id="rId20"/>
    <p:sldId id="472" r:id="rId21"/>
    <p:sldId id="590" r:id="rId22"/>
    <p:sldId id="405" r:id="rId23"/>
    <p:sldId id="449" r:id="rId24"/>
    <p:sldId id="409" r:id="rId25"/>
    <p:sldId id="398" r:id="rId26"/>
    <p:sldId id="410" r:id="rId27"/>
    <p:sldId id="411" r:id="rId28"/>
    <p:sldId id="413" r:id="rId29"/>
    <p:sldId id="446" r:id="rId30"/>
    <p:sldId id="447" r:id="rId31"/>
    <p:sldId id="400" r:id="rId32"/>
    <p:sldId id="414" r:id="rId33"/>
    <p:sldId id="416" r:id="rId34"/>
    <p:sldId id="417" r:id="rId35"/>
    <p:sldId id="454" r:id="rId36"/>
    <p:sldId id="467" r:id="rId37"/>
    <p:sldId id="418" r:id="rId38"/>
    <p:sldId id="455" r:id="rId39"/>
    <p:sldId id="419" r:id="rId40"/>
    <p:sldId id="445" r:id="rId41"/>
    <p:sldId id="448" r:id="rId42"/>
    <p:sldId id="437" r:id="rId43"/>
    <p:sldId id="438" r:id="rId44"/>
    <p:sldId id="439" r:id="rId45"/>
    <p:sldId id="450" r:id="rId46"/>
    <p:sldId id="440" r:id="rId47"/>
    <p:sldId id="451" r:id="rId48"/>
    <p:sldId id="452" r:id="rId49"/>
    <p:sldId id="453" r:id="rId50"/>
    <p:sldId id="441" r:id="rId51"/>
    <p:sldId id="591" r:id="rId52"/>
    <p:sldId id="468" r:id="rId53"/>
    <p:sldId id="459" r:id="rId54"/>
    <p:sldId id="460" r:id="rId55"/>
    <p:sldId id="461" r:id="rId56"/>
    <p:sldId id="469" r:id="rId57"/>
    <p:sldId id="462" r:id="rId58"/>
    <p:sldId id="473" r:id="rId59"/>
    <p:sldId id="579" r:id="rId60"/>
    <p:sldId id="464" r:id="rId61"/>
    <p:sldId id="465" r:id="rId62"/>
    <p:sldId id="463" r:id="rId63"/>
    <p:sldId id="580" r:id="rId64"/>
    <p:sldId id="484" r:id="rId65"/>
    <p:sldId id="486" r:id="rId66"/>
    <p:sldId id="500" r:id="rId67"/>
    <p:sldId id="492" r:id="rId68"/>
    <p:sldId id="490" r:id="rId69"/>
    <p:sldId id="491" r:id="rId70"/>
    <p:sldId id="489" r:id="rId71"/>
    <p:sldId id="494" r:id="rId72"/>
    <p:sldId id="495" r:id="rId73"/>
    <p:sldId id="576" r:id="rId74"/>
    <p:sldId id="577" r:id="rId75"/>
    <p:sldId id="483" r:id="rId76"/>
    <p:sldId id="476" r:id="rId77"/>
    <p:sldId id="498" r:id="rId78"/>
    <p:sldId id="477" r:id="rId79"/>
    <p:sldId id="493" r:id="rId80"/>
    <p:sldId id="480" r:id="rId81"/>
    <p:sldId id="497" r:id="rId82"/>
    <p:sldId id="499" r:id="rId83"/>
    <p:sldId id="502" r:id="rId84"/>
    <p:sldId id="503" r:id="rId85"/>
    <p:sldId id="506" r:id="rId86"/>
    <p:sldId id="504" r:id="rId87"/>
    <p:sldId id="505" r:id="rId88"/>
    <p:sldId id="507" r:id="rId89"/>
    <p:sldId id="535" r:id="rId90"/>
    <p:sldId id="533" r:id="rId91"/>
    <p:sldId id="536" r:id="rId92"/>
    <p:sldId id="537" r:id="rId93"/>
    <p:sldId id="538" r:id="rId94"/>
    <p:sldId id="539" r:id="rId95"/>
    <p:sldId id="540" r:id="rId96"/>
    <p:sldId id="541" r:id="rId97"/>
    <p:sldId id="542" r:id="rId98"/>
    <p:sldId id="543" r:id="rId99"/>
    <p:sldId id="519" r:id="rId100"/>
    <p:sldId id="521" r:id="rId101"/>
    <p:sldId id="544" r:id="rId102"/>
    <p:sldId id="545" r:id="rId103"/>
    <p:sldId id="529" r:id="rId104"/>
    <p:sldId id="530" r:id="rId105"/>
    <p:sldId id="531" r:id="rId106"/>
    <p:sldId id="546" r:id="rId107"/>
    <p:sldId id="547" r:id="rId108"/>
    <p:sldId id="549" r:id="rId109"/>
    <p:sldId id="558" r:id="rId110"/>
    <p:sldId id="599" r:id="rId111"/>
    <p:sldId id="561" r:id="rId112"/>
    <p:sldId id="564" r:id="rId113"/>
    <p:sldId id="562" r:id="rId114"/>
    <p:sldId id="563" r:id="rId115"/>
    <p:sldId id="560" r:id="rId116"/>
    <p:sldId id="559" r:id="rId117"/>
    <p:sldId id="565" r:id="rId118"/>
    <p:sldId id="566" r:id="rId119"/>
    <p:sldId id="584" r:id="rId120"/>
    <p:sldId id="571" r:id="rId121"/>
    <p:sldId id="569" r:id="rId122"/>
    <p:sldId id="567" r:id="rId123"/>
    <p:sldId id="548" r:id="rId124"/>
    <p:sldId id="585" r:id="rId125"/>
    <p:sldId id="586" r:id="rId126"/>
    <p:sldId id="581" r:id="rId127"/>
    <p:sldId id="582" r:id="rId128"/>
    <p:sldId id="583" r:id="rId129"/>
    <p:sldId id="596" r:id="rId130"/>
    <p:sldId id="555" r:id="rId131"/>
    <p:sldId id="557" r:id="rId132"/>
    <p:sldId id="597" r:id="rId133"/>
    <p:sldId id="592" r:id="rId134"/>
    <p:sldId id="593" r:id="rId135"/>
    <p:sldId id="594" r:id="rId136"/>
    <p:sldId id="595" r:id="rId137"/>
  </p:sldIdLst>
  <p:sldSz cx="9144000" cy="6858000" type="screen4x3"/>
  <p:notesSz cx="6794500" cy="9931400"/>
  <p:defaultTextStyle>
    <a:defPPr>
      <a:defRPr lang="en-N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0000"/>
    <a:srgbClr val="FFFF99"/>
    <a:srgbClr val="3333FF"/>
    <a:srgbClr val="4D4D4D"/>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3" autoAdjust="0"/>
    <p:restoredTop sz="76247" autoAdjust="0"/>
  </p:normalViewPr>
  <p:slideViewPr>
    <p:cSldViewPr>
      <p:cViewPr varScale="1">
        <p:scale>
          <a:sx n="65" d="100"/>
          <a:sy n="65" d="100"/>
        </p:scale>
        <p:origin x="-17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508" y="-84"/>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defTabSz="915988">
              <a:defRPr sz="1200" smtClean="0"/>
            </a:lvl1pPr>
          </a:lstStyle>
          <a:p>
            <a:pPr>
              <a:defRPr/>
            </a:pPr>
            <a:endParaRPr lang="en-AU"/>
          </a:p>
        </p:txBody>
      </p:sp>
      <p:sp>
        <p:nvSpPr>
          <p:cNvPr id="48131" name="Rectangle 3"/>
          <p:cNvSpPr>
            <a:spLocks noGrp="1" noChangeArrowheads="1"/>
          </p:cNvSpPr>
          <p:nvPr>
            <p:ph type="dt" sz="quarter" idx="1"/>
          </p:nvPr>
        </p:nvSpPr>
        <p:spPr bwMode="auto">
          <a:xfrm>
            <a:off x="3849688" y="0"/>
            <a:ext cx="2943225" cy="49530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defTabSz="915988">
              <a:defRPr sz="1200" smtClean="0"/>
            </a:lvl1pPr>
          </a:lstStyle>
          <a:p>
            <a:pPr>
              <a:defRPr/>
            </a:pPr>
            <a:endParaRPr lang="en-AU"/>
          </a:p>
        </p:txBody>
      </p:sp>
      <p:sp>
        <p:nvSpPr>
          <p:cNvPr id="48132" name="Rectangle 4"/>
          <p:cNvSpPr>
            <a:spLocks noGrp="1" noChangeArrowheads="1"/>
          </p:cNvSpPr>
          <p:nvPr>
            <p:ph type="ftr" sz="quarter" idx="2"/>
          </p:nvPr>
        </p:nvSpPr>
        <p:spPr bwMode="auto">
          <a:xfrm>
            <a:off x="0" y="9434513"/>
            <a:ext cx="2943225" cy="49530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defTabSz="915988">
              <a:defRPr sz="1200" smtClean="0"/>
            </a:lvl1pPr>
          </a:lstStyle>
          <a:p>
            <a:pPr>
              <a:defRPr/>
            </a:pPr>
            <a:endParaRPr lang="en-AU"/>
          </a:p>
        </p:txBody>
      </p:sp>
      <p:sp>
        <p:nvSpPr>
          <p:cNvPr id="48133" name="Rectangle 5"/>
          <p:cNvSpPr>
            <a:spLocks noGrp="1" noChangeArrowheads="1"/>
          </p:cNvSpPr>
          <p:nvPr>
            <p:ph type="sldNum" sz="quarter" idx="3"/>
          </p:nvPr>
        </p:nvSpPr>
        <p:spPr bwMode="auto">
          <a:xfrm>
            <a:off x="3849688" y="9434513"/>
            <a:ext cx="2943225" cy="49530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defTabSz="915988">
              <a:defRPr sz="1200" smtClean="0"/>
            </a:lvl1pPr>
          </a:lstStyle>
          <a:p>
            <a:pPr>
              <a:defRPr/>
            </a:pPr>
            <a:fld id="{E4F37236-66BC-4B91-8EE0-91007440F3F0}"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defTabSz="915988">
              <a:defRPr sz="1200" smtClean="0"/>
            </a:lvl1pPr>
          </a:lstStyle>
          <a:p>
            <a:pPr>
              <a:defRPr/>
            </a:pPr>
            <a:endParaRPr lang="en-AU"/>
          </a:p>
        </p:txBody>
      </p:sp>
      <p:sp>
        <p:nvSpPr>
          <p:cNvPr id="43011" name="Rectangle 3"/>
          <p:cNvSpPr>
            <a:spLocks noGrp="1" noChangeArrowheads="1"/>
          </p:cNvSpPr>
          <p:nvPr>
            <p:ph type="dt" idx="1"/>
          </p:nvPr>
        </p:nvSpPr>
        <p:spPr bwMode="auto">
          <a:xfrm>
            <a:off x="3849688" y="0"/>
            <a:ext cx="2943225" cy="49530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defTabSz="915988">
              <a:defRPr sz="1200" smtClean="0"/>
            </a:lvl1pPr>
          </a:lstStyle>
          <a:p>
            <a:pPr>
              <a:defRPr/>
            </a:pPr>
            <a:endParaRPr lang="en-AU"/>
          </a:p>
        </p:txBody>
      </p:sp>
      <p:sp>
        <p:nvSpPr>
          <p:cNvPr id="141316" name="Rectangle 4"/>
          <p:cNvSpPr>
            <a:spLocks noRot="1" noChangeArrowheads="1" noTextEdit="1"/>
          </p:cNvSpPr>
          <p:nvPr>
            <p:ph type="sldImg" idx="2"/>
          </p:nvPr>
        </p:nvSpPr>
        <p:spPr bwMode="auto">
          <a:xfrm>
            <a:off x="914400" y="746125"/>
            <a:ext cx="4965700" cy="3724275"/>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79450" y="4718050"/>
            <a:ext cx="5435600" cy="44672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43014" name="Rectangle 6"/>
          <p:cNvSpPr>
            <a:spLocks noGrp="1" noChangeArrowheads="1"/>
          </p:cNvSpPr>
          <p:nvPr>
            <p:ph type="ftr" sz="quarter" idx="4"/>
          </p:nvPr>
        </p:nvSpPr>
        <p:spPr bwMode="auto">
          <a:xfrm>
            <a:off x="0" y="9434513"/>
            <a:ext cx="2943225" cy="49530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defTabSz="915988">
              <a:defRPr sz="1200" smtClean="0"/>
            </a:lvl1pPr>
          </a:lstStyle>
          <a:p>
            <a:pPr>
              <a:defRPr/>
            </a:pPr>
            <a:endParaRPr lang="en-AU"/>
          </a:p>
        </p:txBody>
      </p:sp>
      <p:sp>
        <p:nvSpPr>
          <p:cNvPr id="43015" name="Rectangle 7"/>
          <p:cNvSpPr>
            <a:spLocks noGrp="1" noChangeArrowheads="1"/>
          </p:cNvSpPr>
          <p:nvPr>
            <p:ph type="sldNum" sz="quarter" idx="5"/>
          </p:nvPr>
        </p:nvSpPr>
        <p:spPr bwMode="auto">
          <a:xfrm>
            <a:off x="3849688" y="9434513"/>
            <a:ext cx="2943225" cy="49530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defTabSz="915988">
              <a:defRPr sz="1200" smtClean="0"/>
            </a:lvl1pPr>
          </a:lstStyle>
          <a:p>
            <a:pPr>
              <a:defRPr/>
            </a:pPr>
            <a:fld id="{E4BC3ABA-E8E5-4344-905F-B71B416F5AEF}"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53803DAD-20A7-4978-BF78-4535D3D6E999}" type="slidenum">
              <a:rPr lang="en-AU"/>
              <a:pPr/>
              <a:t>1</a:t>
            </a:fld>
            <a:endParaRPr lang="en-AU"/>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476D7AA8-339F-4B46-B823-1F946C03B48C}" type="slidenum">
              <a:rPr lang="en-AU"/>
              <a:pPr/>
              <a:t>10</a:t>
            </a:fld>
            <a:endParaRPr lang="en-AU"/>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0E4B2B08-AC28-4CB2-97F7-4DD1C7010C53}" type="slidenum">
              <a:rPr lang="en-AU"/>
              <a:pPr/>
              <a:t>100</a:t>
            </a:fld>
            <a:endParaRPr lang="en-AU"/>
          </a:p>
        </p:txBody>
      </p:sp>
      <p:sp>
        <p:nvSpPr>
          <p:cNvPr id="243715" name="Rectangle 2"/>
          <p:cNvSpPr>
            <a:spLocks noChangeArrowheads="1"/>
          </p:cNvSpPr>
          <p:nvPr/>
        </p:nvSpPr>
        <p:spPr bwMode="auto">
          <a:xfrm>
            <a:off x="3836988" y="0"/>
            <a:ext cx="2928937" cy="508000"/>
          </a:xfrm>
          <a:prstGeom prst="rect">
            <a:avLst/>
          </a:prstGeom>
          <a:noFill/>
          <a:ln w="12700">
            <a:noFill/>
            <a:miter lim="800000"/>
            <a:headEnd/>
            <a:tailEnd/>
          </a:ln>
        </p:spPr>
        <p:txBody>
          <a:bodyPr wrap="none" anchor="ctr"/>
          <a:lstStyle/>
          <a:p>
            <a:endParaRPr lang="en-US"/>
          </a:p>
        </p:txBody>
      </p:sp>
      <p:sp>
        <p:nvSpPr>
          <p:cNvPr id="243716" name="Rectangle 3"/>
          <p:cNvSpPr>
            <a:spLocks noChangeArrowheads="1"/>
          </p:cNvSpPr>
          <p:nvPr/>
        </p:nvSpPr>
        <p:spPr bwMode="auto">
          <a:xfrm>
            <a:off x="3836988" y="9421813"/>
            <a:ext cx="2928937" cy="509587"/>
          </a:xfrm>
          <a:prstGeom prst="rect">
            <a:avLst/>
          </a:prstGeom>
          <a:noFill/>
          <a:ln w="12700">
            <a:noFill/>
            <a:miter lim="800000"/>
            <a:headEnd/>
            <a:tailEnd/>
          </a:ln>
        </p:spPr>
        <p:txBody>
          <a:bodyPr lIns="19050" tIns="0" rIns="19050" bIns="0" anchor="b"/>
          <a:lstStyle/>
          <a:p>
            <a:pPr algn="r" eaLnBrk="0" hangingPunct="0"/>
            <a:r>
              <a:rPr lang="en-US" sz="1000" i="1">
                <a:latin typeface="Times New Roman" pitchFamily="18" charset="0"/>
              </a:rPr>
              <a:t>27</a:t>
            </a:r>
          </a:p>
        </p:txBody>
      </p:sp>
      <p:sp>
        <p:nvSpPr>
          <p:cNvPr id="243717" name="Rectangle 4"/>
          <p:cNvSpPr>
            <a:spLocks noChangeArrowheads="1"/>
          </p:cNvSpPr>
          <p:nvPr/>
        </p:nvSpPr>
        <p:spPr bwMode="auto">
          <a:xfrm>
            <a:off x="-26988" y="9421813"/>
            <a:ext cx="2982913" cy="509587"/>
          </a:xfrm>
          <a:prstGeom prst="rect">
            <a:avLst/>
          </a:prstGeom>
          <a:noFill/>
          <a:ln w="12700">
            <a:noFill/>
            <a:miter lim="800000"/>
            <a:headEnd/>
            <a:tailEnd/>
          </a:ln>
        </p:spPr>
        <p:txBody>
          <a:bodyPr wrap="none" anchor="ctr"/>
          <a:lstStyle/>
          <a:p>
            <a:endParaRPr lang="en-US"/>
          </a:p>
        </p:txBody>
      </p:sp>
      <p:sp>
        <p:nvSpPr>
          <p:cNvPr id="243718" name="Rectangle 5"/>
          <p:cNvSpPr>
            <a:spLocks noChangeArrowheads="1"/>
          </p:cNvSpPr>
          <p:nvPr/>
        </p:nvSpPr>
        <p:spPr bwMode="auto">
          <a:xfrm>
            <a:off x="-26988" y="0"/>
            <a:ext cx="2982913" cy="508000"/>
          </a:xfrm>
          <a:prstGeom prst="rect">
            <a:avLst/>
          </a:prstGeom>
          <a:noFill/>
          <a:ln w="12700">
            <a:noFill/>
            <a:miter lim="800000"/>
            <a:headEnd/>
            <a:tailEnd/>
          </a:ln>
        </p:spPr>
        <p:txBody>
          <a:bodyPr wrap="none" anchor="ctr"/>
          <a:lstStyle/>
          <a:p>
            <a:endParaRPr lang="en-US"/>
          </a:p>
        </p:txBody>
      </p:sp>
      <p:sp>
        <p:nvSpPr>
          <p:cNvPr id="243719" name="Rectangle 6"/>
          <p:cNvSpPr>
            <a:spLocks noRot="1" noChangeArrowheads="1" noTextEdit="1"/>
          </p:cNvSpPr>
          <p:nvPr>
            <p:ph type="sldImg"/>
          </p:nvPr>
        </p:nvSpPr>
        <p:spPr>
          <a:xfrm>
            <a:off x="923925" y="752475"/>
            <a:ext cx="4946650" cy="3709988"/>
          </a:xfrm>
          <a:ln w="12700" cap="flat">
            <a:solidFill>
              <a:schemeClr val="tx1"/>
            </a:solidFill>
          </a:ln>
        </p:spPr>
      </p:sp>
      <p:sp>
        <p:nvSpPr>
          <p:cNvPr id="243720" name="Rectangle 7"/>
          <p:cNvSpPr>
            <a:spLocks noGrp="1" noChangeArrowheads="1"/>
          </p:cNvSpPr>
          <p:nvPr>
            <p:ph type="body" idx="1"/>
          </p:nvPr>
        </p:nvSpPr>
        <p:spPr>
          <a:xfrm>
            <a:off x="911225" y="4710113"/>
            <a:ext cx="4970463" cy="4456112"/>
          </a:xfrm>
          <a:noFill/>
          <a:ln/>
        </p:spPr>
        <p:txBody>
          <a:bodyPr lIns="90488" tIns="44450" rIns="90488" bIns="44450"/>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EEFE5060-AF6E-46F3-896F-71638667D09B}" type="slidenum">
              <a:rPr lang="en-AU"/>
              <a:pPr/>
              <a:t>101</a:t>
            </a:fld>
            <a:endParaRPr lang="en-AU"/>
          </a:p>
        </p:txBody>
      </p:sp>
      <p:sp>
        <p:nvSpPr>
          <p:cNvPr id="244739" name="Rectangle 2"/>
          <p:cNvSpPr>
            <a:spLocks noChangeArrowheads="1"/>
          </p:cNvSpPr>
          <p:nvPr/>
        </p:nvSpPr>
        <p:spPr bwMode="auto">
          <a:xfrm>
            <a:off x="3836988" y="0"/>
            <a:ext cx="2928937" cy="508000"/>
          </a:xfrm>
          <a:prstGeom prst="rect">
            <a:avLst/>
          </a:prstGeom>
          <a:noFill/>
          <a:ln w="12700">
            <a:noFill/>
            <a:miter lim="800000"/>
            <a:headEnd/>
            <a:tailEnd/>
          </a:ln>
        </p:spPr>
        <p:txBody>
          <a:bodyPr wrap="none" anchor="ctr"/>
          <a:lstStyle/>
          <a:p>
            <a:endParaRPr lang="en-US"/>
          </a:p>
        </p:txBody>
      </p:sp>
      <p:sp>
        <p:nvSpPr>
          <p:cNvPr id="244740" name="Rectangle 3"/>
          <p:cNvSpPr>
            <a:spLocks noChangeArrowheads="1"/>
          </p:cNvSpPr>
          <p:nvPr/>
        </p:nvSpPr>
        <p:spPr bwMode="auto">
          <a:xfrm>
            <a:off x="3836988" y="9421813"/>
            <a:ext cx="2928937" cy="509587"/>
          </a:xfrm>
          <a:prstGeom prst="rect">
            <a:avLst/>
          </a:prstGeom>
          <a:noFill/>
          <a:ln w="12700">
            <a:noFill/>
            <a:miter lim="800000"/>
            <a:headEnd/>
            <a:tailEnd/>
          </a:ln>
        </p:spPr>
        <p:txBody>
          <a:bodyPr lIns="19050" tIns="0" rIns="19050" bIns="0" anchor="b"/>
          <a:lstStyle/>
          <a:p>
            <a:pPr algn="r" eaLnBrk="0" hangingPunct="0"/>
            <a:r>
              <a:rPr lang="en-US" sz="1000" i="1">
                <a:latin typeface="Times New Roman" pitchFamily="18" charset="0"/>
              </a:rPr>
              <a:t>31</a:t>
            </a:r>
          </a:p>
        </p:txBody>
      </p:sp>
      <p:sp>
        <p:nvSpPr>
          <p:cNvPr id="244741" name="Rectangle 4"/>
          <p:cNvSpPr>
            <a:spLocks noChangeArrowheads="1"/>
          </p:cNvSpPr>
          <p:nvPr/>
        </p:nvSpPr>
        <p:spPr bwMode="auto">
          <a:xfrm>
            <a:off x="-26988" y="9421813"/>
            <a:ext cx="2982913" cy="509587"/>
          </a:xfrm>
          <a:prstGeom prst="rect">
            <a:avLst/>
          </a:prstGeom>
          <a:noFill/>
          <a:ln w="12700">
            <a:noFill/>
            <a:miter lim="800000"/>
            <a:headEnd/>
            <a:tailEnd/>
          </a:ln>
        </p:spPr>
        <p:txBody>
          <a:bodyPr wrap="none" anchor="ctr"/>
          <a:lstStyle/>
          <a:p>
            <a:endParaRPr lang="en-US"/>
          </a:p>
        </p:txBody>
      </p:sp>
      <p:sp>
        <p:nvSpPr>
          <p:cNvPr id="244742" name="Rectangle 5"/>
          <p:cNvSpPr>
            <a:spLocks noChangeArrowheads="1"/>
          </p:cNvSpPr>
          <p:nvPr/>
        </p:nvSpPr>
        <p:spPr bwMode="auto">
          <a:xfrm>
            <a:off x="-26988" y="0"/>
            <a:ext cx="2982913" cy="508000"/>
          </a:xfrm>
          <a:prstGeom prst="rect">
            <a:avLst/>
          </a:prstGeom>
          <a:noFill/>
          <a:ln w="12700">
            <a:noFill/>
            <a:miter lim="800000"/>
            <a:headEnd/>
            <a:tailEnd/>
          </a:ln>
        </p:spPr>
        <p:txBody>
          <a:bodyPr wrap="none" anchor="ctr"/>
          <a:lstStyle/>
          <a:p>
            <a:endParaRPr lang="en-US"/>
          </a:p>
        </p:txBody>
      </p:sp>
      <p:sp>
        <p:nvSpPr>
          <p:cNvPr id="244743" name="Rectangle 6"/>
          <p:cNvSpPr>
            <a:spLocks noRot="1" noChangeArrowheads="1" noTextEdit="1"/>
          </p:cNvSpPr>
          <p:nvPr>
            <p:ph type="sldImg"/>
          </p:nvPr>
        </p:nvSpPr>
        <p:spPr>
          <a:xfrm>
            <a:off x="923925" y="752475"/>
            <a:ext cx="4946650" cy="3709988"/>
          </a:xfrm>
          <a:ln w="12700" cap="flat">
            <a:solidFill>
              <a:schemeClr val="tx1"/>
            </a:solidFill>
          </a:ln>
        </p:spPr>
      </p:sp>
      <p:sp>
        <p:nvSpPr>
          <p:cNvPr id="244744" name="Rectangle 7"/>
          <p:cNvSpPr>
            <a:spLocks noGrp="1" noChangeArrowheads="1"/>
          </p:cNvSpPr>
          <p:nvPr>
            <p:ph type="body" idx="1"/>
          </p:nvPr>
        </p:nvSpPr>
        <p:spPr>
          <a:xfrm>
            <a:off x="911225" y="4710113"/>
            <a:ext cx="4970463" cy="4456112"/>
          </a:xfrm>
          <a:noFill/>
          <a:ln/>
        </p:spPr>
        <p:txBody>
          <a:bodyPr lIns="90488" tIns="44450" rIns="90488" bIns="44450"/>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54DA7286-AA78-48DD-967C-2E8950A2CC7D}" type="slidenum">
              <a:rPr lang="en-AU"/>
              <a:pPr/>
              <a:t>102</a:t>
            </a:fld>
            <a:endParaRPr lang="en-AU"/>
          </a:p>
        </p:txBody>
      </p:sp>
      <p:sp>
        <p:nvSpPr>
          <p:cNvPr id="245763" name="Rectangle 2"/>
          <p:cNvSpPr>
            <a:spLocks noRo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40CFC829-1EFD-4F28-A594-DD5515ABD2E2}" type="slidenum">
              <a:rPr lang="en-AU"/>
              <a:pPr/>
              <a:t>103</a:t>
            </a:fld>
            <a:endParaRPr lang="en-AU"/>
          </a:p>
        </p:txBody>
      </p:sp>
      <p:sp>
        <p:nvSpPr>
          <p:cNvPr id="246787" name="Rectangle 2"/>
          <p:cNvSpPr>
            <a:spLocks noChangeArrowheads="1"/>
          </p:cNvSpPr>
          <p:nvPr/>
        </p:nvSpPr>
        <p:spPr bwMode="auto">
          <a:xfrm>
            <a:off x="3836988" y="0"/>
            <a:ext cx="2928937" cy="508000"/>
          </a:xfrm>
          <a:prstGeom prst="rect">
            <a:avLst/>
          </a:prstGeom>
          <a:noFill/>
          <a:ln w="12700">
            <a:noFill/>
            <a:miter lim="800000"/>
            <a:headEnd/>
            <a:tailEnd/>
          </a:ln>
        </p:spPr>
        <p:txBody>
          <a:bodyPr wrap="none" anchor="ctr"/>
          <a:lstStyle/>
          <a:p>
            <a:endParaRPr lang="en-US"/>
          </a:p>
        </p:txBody>
      </p:sp>
      <p:sp>
        <p:nvSpPr>
          <p:cNvPr id="246788" name="Rectangle 3"/>
          <p:cNvSpPr>
            <a:spLocks noChangeArrowheads="1"/>
          </p:cNvSpPr>
          <p:nvPr/>
        </p:nvSpPr>
        <p:spPr bwMode="auto">
          <a:xfrm>
            <a:off x="3836988" y="9421813"/>
            <a:ext cx="2928937" cy="509587"/>
          </a:xfrm>
          <a:prstGeom prst="rect">
            <a:avLst/>
          </a:prstGeom>
          <a:noFill/>
          <a:ln w="12700">
            <a:noFill/>
            <a:miter lim="800000"/>
            <a:headEnd/>
            <a:tailEnd/>
          </a:ln>
        </p:spPr>
        <p:txBody>
          <a:bodyPr lIns="19050" tIns="0" rIns="19050" bIns="0" anchor="b"/>
          <a:lstStyle/>
          <a:p>
            <a:pPr algn="r" eaLnBrk="0" hangingPunct="0"/>
            <a:r>
              <a:rPr lang="en-US" sz="1000" i="1">
                <a:latin typeface="Times New Roman" pitchFamily="18" charset="0"/>
              </a:rPr>
              <a:t>35</a:t>
            </a:r>
          </a:p>
        </p:txBody>
      </p:sp>
      <p:sp>
        <p:nvSpPr>
          <p:cNvPr id="246789" name="Rectangle 4"/>
          <p:cNvSpPr>
            <a:spLocks noChangeArrowheads="1"/>
          </p:cNvSpPr>
          <p:nvPr/>
        </p:nvSpPr>
        <p:spPr bwMode="auto">
          <a:xfrm>
            <a:off x="-26988" y="9421813"/>
            <a:ext cx="2982913" cy="509587"/>
          </a:xfrm>
          <a:prstGeom prst="rect">
            <a:avLst/>
          </a:prstGeom>
          <a:noFill/>
          <a:ln w="12700">
            <a:noFill/>
            <a:miter lim="800000"/>
            <a:headEnd/>
            <a:tailEnd/>
          </a:ln>
        </p:spPr>
        <p:txBody>
          <a:bodyPr wrap="none" anchor="ctr"/>
          <a:lstStyle/>
          <a:p>
            <a:endParaRPr lang="en-US"/>
          </a:p>
        </p:txBody>
      </p:sp>
      <p:sp>
        <p:nvSpPr>
          <p:cNvPr id="246790" name="Rectangle 5"/>
          <p:cNvSpPr>
            <a:spLocks noChangeArrowheads="1"/>
          </p:cNvSpPr>
          <p:nvPr/>
        </p:nvSpPr>
        <p:spPr bwMode="auto">
          <a:xfrm>
            <a:off x="-26988" y="0"/>
            <a:ext cx="2982913" cy="508000"/>
          </a:xfrm>
          <a:prstGeom prst="rect">
            <a:avLst/>
          </a:prstGeom>
          <a:noFill/>
          <a:ln w="12700">
            <a:noFill/>
            <a:miter lim="800000"/>
            <a:headEnd/>
            <a:tailEnd/>
          </a:ln>
        </p:spPr>
        <p:txBody>
          <a:bodyPr wrap="none" anchor="ctr"/>
          <a:lstStyle/>
          <a:p>
            <a:endParaRPr lang="en-US"/>
          </a:p>
        </p:txBody>
      </p:sp>
      <p:sp>
        <p:nvSpPr>
          <p:cNvPr id="246791" name="Rectangle 6"/>
          <p:cNvSpPr>
            <a:spLocks noRot="1" noChangeArrowheads="1" noTextEdit="1"/>
          </p:cNvSpPr>
          <p:nvPr>
            <p:ph type="sldImg"/>
          </p:nvPr>
        </p:nvSpPr>
        <p:spPr>
          <a:xfrm>
            <a:off x="923925" y="752475"/>
            <a:ext cx="4946650" cy="3709988"/>
          </a:xfrm>
          <a:ln w="12700" cap="flat">
            <a:solidFill>
              <a:schemeClr val="tx1"/>
            </a:solidFill>
          </a:ln>
        </p:spPr>
      </p:sp>
      <p:sp>
        <p:nvSpPr>
          <p:cNvPr id="246792" name="Rectangle 7"/>
          <p:cNvSpPr>
            <a:spLocks noGrp="1" noChangeArrowheads="1"/>
          </p:cNvSpPr>
          <p:nvPr>
            <p:ph type="body" idx="1"/>
          </p:nvPr>
        </p:nvSpPr>
        <p:spPr>
          <a:xfrm>
            <a:off x="911225" y="4710113"/>
            <a:ext cx="4970463" cy="4456112"/>
          </a:xfrm>
          <a:noFill/>
          <a:ln/>
        </p:spPr>
        <p:txBody>
          <a:bodyPr lIns="90488" tIns="44450" rIns="90488" bIns="44450"/>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E3728967-E48F-42E9-885B-6B20BD57E004}" type="slidenum">
              <a:rPr lang="en-AU"/>
              <a:pPr/>
              <a:t>104</a:t>
            </a:fld>
            <a:endParaRPr lang="en-AU"/>
          </a:p>
        </p:txBody>
      </p:sp>
      <p:sp>
        <p:nvSpPr>
          <p:cNvPr id="247811" name="Rectangle 2"/>
          <p:cNvSpPr>
            <a:spLocks noChangeArrowheads="1"/>
          </p:cNvSpPr>
          <p:nvPr/>
        </p:nvSpPr>
        <p:spPr bwMode="auto">
          <a:xfrm>
            <a:off x="3836988" y="0"/>
            <a:ext cx="2928937" cy="508000"/>
          </a:xfrm>
          <a:prstGeom prst="rect">
            <a:avLst/>
          </a:prstGeom>
          <a:noFill/>
          <a:ln w="12700">
            <a:noFill/>
            <a:miter lim="800000"/>
            <a:headEnd/>
            <a:tailEnd/>
          </a:ln>
        </p:spPr>
        <p:txBody>
          <a:bodyPr wrap="none" anchor="ctr"/>
          <a:lstStyle/>
          <a:p>
            <a:endParaRPr lang="en-US"/>
          </a:p>
        </p:txBody>
      </p:sp>
      <p:sp>
        <p:nvSpPr>
          <p:cNvPr id="247812" name="Rectangle 3"/>
          <p:cNvSpPr>
            <a:spLocks noChangeArrowheads="1"/>
          </p:cNvSpPr>
          <p:nvPr/>
        </p:nvSpPr>
        <p:spPr bwMode="auto">
          <a:xfrm>
            <a:off x="3836988" y="9421813"/>
            <a:ext cx="2928937" cy="509587"/>
          </a:xfrm>
          <a:prstGeom prst="rect">
            <a:avLst/>
          </a:prstGeom>
          <a:noFill/>
          <a:ln w="12700">
            <a:noFill/>
            <a:miter lim="800000"/>
            <a:headEnd/>
            <a:tailEnd/>
          </a:ln>
        </p:spPr>
        <p:txBody>
          <a:bodyPr lIns="19050" tIns="0" rIns="19050" bIns="0" anchor="b"/>
          <a:lstStyle/>
          <a:p>
            <a:pPr algn="r" eaLnBrk="0" hangingPunct="0"/>
            <a:r>
              <a:rPr lang="en-US" sz="1000" i="1">
                <a:latin typeface="Times New Roman" pitchFamily="18" charset="0"/>
              </a:rPr>
              <a:t>36</a:t>
            </a:r>
          </a:p>
        </p:txBody>
      </p:sp>
      <p:sp>
        <p:nvSpPr>
          <p:cNvPr id="247813" name="Rectangle 4"/>
          <p:cNvSpPr>
            <a:spLocks noChangeArrowheads="1"/>
          </p:cNvSpPr>
          <p:nvPr/>
        </p:nvSpPr>
        <p:spPr bwMode="auto">
          <a:xfrm>
            <a:off x="-26988" y="9421813"/>
            <a:ext cx="2982913" cy="509587"/>
          </a:xfrm>
          <a:prstGeom prst="rect">
            <a:avLst/>
          </a:prstGeom>
          <a:noFill/>
          <a:ln w="12700">
            <a:noFill/>
            <a:miter lim="800000"/>
            <a:headEnd/>
            <a:tailEnd/>
          </a:ln>
        </p:spPr>
        <p:txBody>
          <a:bodyPr wrap="none" anchor="ctr"/>
          <a:lstStyle/>
          <a:p>
            <a:endParaRPr lang="en-US"/>
          </a:p>
        </p:txBody>
      </p:sp>
      <p:sp>
        <p:nvSpPr>
          <p:cNvPr id="247814" name="Rectangle 5"/>
          <p:cNvSpPr>
            <a:spLocks noChangeArrowheads="1"/>
          </p:cNvSpPr>
          <p:nvPr/>
        </p:nvSpPr>
        <p:spPr bwMode="auto">
          <a:xfrm>
            <a:off x="-26988" y="0"/>
            <a:ext cx="2982913" cy="508000"/>
          </a:xfrm>
          <a:prstGeom prst="rect">
            <a:avLst/>
          </a:prstGeom>
          <a:noFill/>
          <a:ln w="12700">
            <a:noFill/>
            <a:miter lim="800000"/>
            <a:headEnd/>
            <a:tailEnd/>
          </a:ln>
        </p:spPr>
        <p:txBody>
          <a:bodyPr wrap="none" anchor="ctr"/>
          <a:lstStyle/>
          <a:p>
            <a:endParaRPr lang="en-US"/>
          </a:p>
        </p:txBody>
      </p:sp>
      <p:sp>
        <p:nvSpPr>
          <p:cNvPr id="247815" name="Rectangle 6"/>
          <p:cNvSpPr>
            <a:spLocks noRot="1" noChangeArrowheads="1" noTextEdit="1"/>
          </p:cNvSpPr>
          <p:nvPr>
            <p:ph type="sldImg"/>
          </p:nvPr>
        </p:nvSpPr>
        <p:spPr>
          <a:xfrm>
            <a:off x="923925" y="752475"/>
            <a:ext cx="4946650" cy="3709988"/>
          </a:xfrm>
          <a:ln w="12700" cap="flat">
            <a:solidFill>
              <a:schemeClr val="tx1"/>
            </a:solidFill>
          </a:ln>
        </p:spPr>
      </p:sp>
      <p:sp>
        <p:nvSpPr>
          <p:cNvPr id="247816" name="Rectangle 7"/>
          <p:cNvSpPr>
            <a:spLocks noGrp="1" noChangeArrowheads="1"/>
          </p:cNvSpPr>
          <p:nvPr>
            <p:ph type="body" idx="1"/>
          </p:nvPr>
        </p:nvSpPr>
        <p:spPr>
          <a:xfrm>
            <a:off x="911225" y="4710113"/>
            <a:ext cx="4970463" cy="4456112"/>
          </a:xfrm>
          <a:noFill/>
          <a:ln/>
        </p:spPr>
        <p:txBody>
          <a:bodyPr lIns="90488" tIns="44450" rIns="90488" bIns="44450"/>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D96918A5-4381-4195-9C9F-D1840EE4306F}" type="slidenum">
              <a:rPr lang="en-AU"/>
              <a:pPr/>
              <a:t>105</a:t>
            </a:fld>
            <a:endParaRPr lang="en-AU"/>
          </a:p>
        </p:txBody>
      </p:sp>
      <p:sp>
        <p:nvSpPr>
          <p:cNvPr id="248835" name="Rectangle 2"/>
          <p:cNvSpPr>
            <a:spLocks noChangeArrowheads="1"/>
          </p:cNvSpPr>
          <p:nvPr/>
        </p:nvSpPr>
        <p:spPr bwMode="auto">
          <a:xfrm>
            <a:off x="3836988" y="0"/>
            <a:ext cx="2928937" cy="508000"/>
          </a:xfrm>
          <a:prstGeom prst="rect">
            <a:avLst/>
          </a:prstGeom>
          <a:noFill/>
          <a:ln w="12700">
            <a:noFill/>
            <a:miter lim="800000"/>
            <a:headEnd/>
            <a:tailEnd/>
          </a:ln>
        </p:spPr>
        <p:txBody>
          <a:bodyPr wrap="none" anchor="ctr"/>
          <a:lstStyle/>
          <a:p>
            <a:endParaRPr lang="en-US"/>
          </a:p>
        </p:txBody>
      </p:sp>
      <p:sp>
        <p:nvSpPr>
          <p:cNvPr id="248836" name="Rectangle 3"/>
          <p:cNvSpPr>
            <a:spLocks noChangeArrowheads="1"/>
          </p:cNvSpPr>
          <p:nvPr/>
        </p:nvSpPr>
        <p:spPr bwMode="auto">
          <a:xfrm>
            <a:off x="3836988" y="9421813"/>
            <a:ext cx="2928937" cy="509587"/>
          </a:xfrm>
          <a:prstGeom prst="rect">
            <a:avLst/>
          </a:prstGeom>
          <a:noFill/>
          <a:ln w="12700">
            <a:noFill/>
            <a:miter lim="800000"/>
            <a:headEnd/>
            <a:tailEnd/>
          </a:ln>
        </p:spPr>
        <p:txBody>
          <a:bodyPr lIns="19050" tIns="0" rIns="19050" bIns="0" anchor="b"/>
          <a:lstStyle/>
          <a:p>
            <a:pPr algn="r" eaLnBrk="0" hangingPunct="0"/>
            <a:r>
              <a:rPr lang="en-US" sz="1000" i="1">
                <a:latin typeface="Times New Roman" pitchFamily="18" charset="0"/>
              </a:rPr>
              <a:t>37</a:t>
            </a:r>
          </a:p>
        </p:txBody>
      </p:sp>
      <p:sp>
        <p:nvSpPr>
          <p:cNvPr id="248837" name="Rectangle 4"/>
          <p:cNvSpPr>
            <a:spLocks noChangeArrowheads="1"/>
          </p:cNvSpPr>
          <p:nvPr/>
        </p:nvSpPr>
        <p:spPr bwMode="auto">
          <a:xfrm>
            <a:off x="-26988" y="9421813"/>
            <a:ext cx="2982913" cy="509587"/>
          </a:xfrm>
          <a:prstGeom prst="rect">
            <a:avLst/>
          </a:prstGeom>
          <a:noFill/>
          <a:ln w="12700">
            <a:noFill/>
            <a:miter lim="800000"/>
            <a:headEnd/>
            <a:tailEnd/>
          </a:ln>
        </p:spPr>
        <p:txBody>
          <a:bodyPr wrap="none" anchor="ctr"/>
          <a:lstStyle/>
          <a:p>
            <a:endParaRPr lang="en-US"/>
          </a:p>
        </p:txBody>
      </p:sp>
      <p:sp>
        <p:nvSpPr>
          <p:cNvPr id="248838" name="Rectangle 5"/>
          <p:cNvSpPr>
            <a:spLocks noChangeArrowheads="1"/>
          </p:cNvSpPr>
          <p:nvPr/>
        </p:nvSpPr>
        <p:spPr bwMode="auto">
          <a:xfrm>
            <a:off x="-26988" y="0"/>
            <a:ext cx="2982913" cy="508000"/>
          </a:xfrm>
          <a:prstGeom prst="rect">
            <a:avLst/>
          </a:prstGeom>
          <a:noFill/>
          <a:ln w="12700">
            <a:noFill/>
            <a:miter lim="800000"/>
            <a:headEnd/>
            <a:tailEnd/>
          </a:ln>
        </p:spPr>
        <p:txBody>
          <a:bodyPr wrap="none" anchor="ctr"/>
          <a:lstStyle/>
          <a:p>
            <a:endParaRPr lang="en-US"/>
          </a:p>
        </p:txBody>
      </p:sp>
      <p:sp>
        <p:nvSpPr>
          <p:cNvPr id="248839" name="Rectangle 6"/>
          <p:cNvSpPr>
            <a:spLocks noRot="1" noChangeArrowheads="1" noTextEdit="1"/>
          </p:cNvSpPr>
          <p:nvPr>
            <p:ph type="sldImg"/>
          </p:nvPr>
        </p:nvSpPr>
        <p:spPr>
          <a:xfrm>
            <a:off x="923925" y="752475"/>
            <a:ext cx="4946650" cy="3709988"/>
          </a:xfrm>
          <a:ln w="12700" cap="flat">
            <a:solidFill>
              <a:schemeClr val="tx1"/>
            </a:solidFill>
          </a:ln>
        </p:spPr>
      </p:sp>
      <p:sp>
        <p:nvSpPr>
          <p:cNvPr id="248840" name="Rectangle 7"/>
          <p:cNvSpPr>
            <a:spLocks noGrp="1" noChangeArrowheads="1"/>
          </p:cNvSpPr>
          <p:nvPr>
            <p:ph type="body" idx="1"/>
          </p:nvPr>
        </p:nvSpPr>
        <p:spPr>
          <a:xfrm>
            <a:off x="911225" y="4710113"/>
            <a:ext cx="4970463" cy="4456112"/>
          </a:xfrm>
          <a:noFill/>
          <a:ln/>
        </p:spPr>
        <p:txBody>
          <a:bodyPr lIns="90488" tIns="44450" rIns="90488" bIns="44450"/>
          <a:lstStyle/>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20BFEB21-189D-4033-A2E6-9AACA60D46E7}" type="slidenum">
              <a:rPr lang="en-AU"/>
              <a:pPr/>
              <a:t>106</a:t>
            </a:fld>
            <a:endParaRPr lang="en-AU"/>
          </a:p>
        </p:txBody>
      </p:sp>
      <p:sp>
        <p:nvSpPr>
          <p:cNvPr id="249859" name="Rectangle 2"/>
          <p:cNvSpPr>
            <a:spLocks noRo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F91EAF77-9C0F-4361-AE82-86D7EBB12B6B}" type="slidenum">
              <a:rPr lang="en-AU"/>
              <a:pPr/>
              <a:t>107</a:t>
            </a:fld>
            <a:endParaRPr lang="en-AU"/>
          </a:p>
        </p:txBody>
      </p:sp>
      <p:sp>
        <p:nvSpPr>
          <p:cNvPr id="250883" name="Rectangle 2"/>
          <p:cNvSpPr>
            <a:spLocks noRot="1"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D44F2173-420E-4D34-90F5-AFBF0057263B}" type="slidenum">
              <a:rPr lang="en-AU"/>
              <a:pPr/>
              <a:t>108</a:t>
            </a:fld>
            <a:endParaRPr lang="en-AU"/>
          </a:p>
        </p:txBody>
      </p:sp>
      <p:sp>
        <p:nvSpPr>
          <p:cNvPr id="251907" name="Rectangle 2"/>
          <p:cNvSpPr>
            <a:spLocks noRo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F5E72C4E-2CB0-47FE-A758-CDB99DA3E17F}" type="slidenum">
              <a:rPr lang="en-AU"/>
              <a:pPr/>
              <a:t>109</a:t>
            </a:fld>
            <a:endParaRPr lang="en-AU"/>
          </a:p>
        </p:txBody>
      </p:sp>
      <p:sp>
        <p:nvSpPr>
          <p:cNvPr id="252931" name="Rectangle 2"/>
          <p:cNvSpPr>
            <a:spLocks noRot="1"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00C3868-045F-4824-9C51-56B67921F612}" type="slidenum">
              <a:rPr lang="en-AU"/>
              <a:pPr/>
              <a:t>11</a:t>
            </a:fld>
            <a:endParaRPr lang="en-AU"/>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BA0DE073-9C6C-4194-9F8B-15D3B3DD60FA}" type="slidenum">
              <a:rPr lang="en-AU"/>
              <a:pPr/>
              <a:t>110</a:t>
            </a:fld>
            <a:endParaRPr lang="en-AU"/>
          </a:p>
        </p:txBody>
      </p:sp>
      <p:sp>
        <p:nvSpPr>
          <p:cNvPr id="253955" name="Rectangle 2"/>
          <p:cNvSpPr>
            <a:spLocks noRo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1A3F5A82-7BE8-487F-844E-BF52AC988EC5}" type="slidenum">
              <a:rPr lang="en-AU"/>
              <a:pPr/>
              <a:t>111</a:t>
            </a:fld>
            <a:endParaRPr lang="en-AU"/>
          </a:p>
        </p:txBody>
      </p:sp>
      <p:sp>
        <p:nvSpPr>
          <p:cNvPr id="254979" name="Rectangle 2"/>
          <p:cNvSpPr>
            <a:spLocks noRo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F3F94AAA-B69C-4516-B64B-6000B8BD0AD8}" type="slidenum">
              <a:rPr lang="en-AU"/>
              <a:pPr/>
              <a:t>112</a:t>
            </a:fld>
            <a:endParaRPr lang="en-AU"/>
          </a:p>
        </p:txBody>
      </p:sp>
      <p:sp>
        <p:nvSpPr>
          <p:cNvPr id="256003" name="Rectangle 2"/>
          <p:cNvSpPr>
            <a:spLocks noRo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E530D547-B031-4CFF-A199-CD3278AC9403}" type="slidenum">
              <a:rPr lang="en-AU"/>
              <a:pPr/>
              <a:t>113</a:t>
            </a:fld>
            <a:endParaRPr lang="en-AU"/>
          </a:p>
        </p:txBody>
      </p:sp>
      <p:sp>
        <p:nvSpPr>
          <p:cNvPr id="257027" name="Rectangle 2"/>
          <p:cNvSpPr>
            <a:spLocks noRo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93C8FDFE-EAB7-4AEB-930D-9D57F2318C12}" type="slidenum">
              <a:rPr lang="en-AU"/>
              <a:pPr/>
              <a:t>114</a:t>
            </a:fld>
            <a:endParaRPr lang="en-AU"/>
          </a:p>
        </p:txBody>
      </p:sp>
      <p:sp>
        <p:nvSpPr>
          <p:cNvPr id="258051" name="Rectangle 2"/>
          <p:cNvSpPr>
            <a:spLocks noRo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121B79F6-A72F-467A-8B18-0F58AD0656B7}" type="slidenum">
              <a:rPr lang="en-AU"/>
              <a:pPr/>
              <a:t>115</a:t>
            </a:fld>
            <a:endParaRPr lang="en-AU"/>
          </a:p>
        </p:txBody>
      </p:sp>
      <p:sp>
        <p:nvSpPr>
          <p:cNvPr id="259075" name="Rectangle 2"/>
          <p:cNvSpPr>
            <a:spLocks noRot="1"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D92B0423-5D0C-4DD5-B2A7-DB3E794DDCDE}" type="slidenum">
              <a:rPr lang="en-AU"/>
              <a:pPr/>
              <a:t>116</a:t>
            </a:fld>
            <a:endParaRPr lang="en-AU"/>
          </a:p>
        </p:txBody>
      </p:sp>
      <p:sp>
        <p:nvSpPr>
          <p:cNvPr id="260099" name="Rectangle 2"/>
          <p:cNvSpPr>
            <a:spLocks noRo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2B27B359-CB39-4B2A-835F-5E69189D4C7C}" type="slidenum">
              <a:rPr lang="en-AU"/>
              <a:pPr/>
              <a:t>117</a:t>
            </a:fld>
            <a:endParaRPr lang="en-AU"/>
          </a:p>
        </p:txBody>
      </p:sp>
      <p:sp>
        <p:nvSpPr>
          <p:cNvPr id="261123" name="Rectangle 2"/>
          <p:cNvSpPr>
            <a:spLocks noRo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2B6ED5CF-F560-43F0-A29B-ED217D4A9421}" type="slidenum">
              <a:rPr lang="en-AU"/>
              <a:pPr/>
              <a:t>118</a:t>
            </a:fld>
            <a:endParaRPr lang="en-AU"/>
          </a:p>
        </p:txBody>
      </p:sp>
      <p:sp>
        <p:nvSpPr>
          <p:cNvPr id="262147" name="Rectangle 2"/>
          <p:cNvSpPr>
            <a:spLocks noRo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CFF7A07A-26AA-4474-B393-FE0FD1AFD523}" type="slidenum">
              <a:rPr lang="en-AU"/>
              <a:pPr/>
              <a:t>119</a:t>
            </a:fld>
            <a:endParaRPr lang="en-AU"/>
          </a:p>
        </p:txBody>
      </p:sp>
      <p:sp>
        <p:nvSpPr>
          <p:cNvPr id="263171" name="Rectangle 2"/>
          <p:cNvSpPr>
            <a:spLocks noRo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2691AAD6-D164-419D-B93E-0C8A3FF1E9F8}" type="slidenum">
              <a:rPr lang="en-AU"/>
              <a:pPr/>
              <a:t>12</a:t>
            </a:fld>
            <a:endParaRPr lang="en-AU"/>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0E89B510-B006-4EB6-83A4-DF100F6C83B6}" type="slidenum">
              <a:rPr lang="en-AU"/>
              <a:pPr/>
              <a:t>120</a:t>
            </a:fld>
            <a:endParaRPr lang="en-AU"/>
          </a:p>
        </p:txBody>
      </p:sp>
      <p:sp>
        <p:nvSpPr>
          <p:cNvPr id="264195" name="Rectangle 2"/>
          <p:cNvSpPr>
            <a:spLocks noRo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D0DFEC19-0866-430C-9865-538DADB8B49A}" type="slidenum">
              <a:rPr lang="en-AU"/>
              <a:pPr/>
              <a:t>121</a:t>
            </a:fld>
            <a:endParaRPr lang="en-AU"/>
          </a:p>
        </p:txBody>
      </p:sp>
      <p:sp>
        <p:nvSpPr>
          <p:cNvPr id="265219" name="Rectangle 2"/>
          <p:cNvSpPr>
            <a:spLocks noRo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4B56695B-9830-4B17-9A6F-A610089387CB}" type="slidenum">
              <a:rPr lang="en-AU"/>
              <a:pPr/>
              <a:t>122</a:t>
            </a:fld>
            <a:endParaRPr lang="en-AU"/>
          </a:p>
        </p:txBody>
      </p:sp>
      <p:sp>
        <p:nvSpPr>
          <p:cNvPr id="266243" name="Rectangle 2"/>
          <p:cNvSpPr>
            <a:spLocks noRo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40CE2A70-2259-466D-BC91-206B0593AFB7}" type="slidenum">
              <a:rPr lang="en-AU"/>
              <a:pPr/>
              <a:t>123</a:t>
            </a:fld>
            <a:endParaRPr lang="en-AU"/>
          </a:p>
        </p:txBody>
      </p:sp>
      <p:sp>
        <p:nvSpPr>
          <p:cNvPr id="267267" name="Rectangle 2"/>
          <p:cNvSpPr>
            <a:spLocks noRo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6E30CB4A-9234-44AA-9F70-4DD6AF3CE0E6}" type="slidenum">
              <a:rPr lang="en-AU"/>
              <a:pPr/>
              <a:t>124</a:t>
            </a:fld>
            <a:endParaRPr lang="en-AU"/>
          </a:p>
        </p:txBody>
      </p:sp>
      <p:sp>
        <p:nvSpPr>
          <p:cNvPr id="268291" name="Rectangle 2"/>
          <p:cNvSpPr>
            <a:spLocks noRo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83746192-D125-4690-9636-B7CB9A1C8A00}" type="slidenum">
              <a:rPr lang="en-AU"/>
              <a:pPr/>
              <a:t>125</a:t>
            </a:fld>
            <a:endParaRPr lang="en-AU"/>
          </a:p>
        </p:txBody>
      </p:sp>
      <p:sp>
        <p:nvSpPr>
          <p:cNvPr id="269315" name="Rectangle 2"/>
          <p:cNvSpPr>
            <a:spLocks noRo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13723C93-EE8D-4307-BB37-53DDD113B70B}" type="slidenum">
              <a:rPr lang="en-AU"/>
              <a:pPr/>
              <a:t>126</a:t>
            </a:fld>
            <a:endParaRPr lang="en-AU"/>
          </a:p>
        </p:txBody>
      </p:sp>
      <p:sp>
        <p:nvSpPr>
          <p:cNvPr id="270339" name="Rectangle 2"/>
          <p:cNvSpPr>
            <a:spLocks noRo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6CEE4678-6D60-48EC-B62E-658BB0960B13}" type="slidenum">
              <a:rPr lang="en-AU"/>
              <a:pPr/>
              <a:t>127</a:t>
            </a:fld>
            <a:endParaRPr lang="en-AU"/>
          </a:p>
        </p:txBody>
      </p:sp>
      <p:sp>
        <p:nvSpPr>
          <p:cNvPr id="271363" name="Rectangle 2"/>
          <p:cNvSpPr>
            <a:spLocks noRot="1"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57051597-4D7A-4041-971B-90D8B5558F4F}" type="slidenum">
              <a:rPr lang="en-AU"/>
              <a:pPr/>
              <a:t>128</a:t>
            </a:fld>
            <a:endParaRPr lang="en-AU"/>
          </a:p>
        </p:txBody>
      </p:sp>
      <p:sp>
        <p:nvSpPr>
          <p:cNvPr id="272387" name="Rectangle 2"/>
          <p:cNvSpPr>
            <a:spLocks noRo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2713D195-34CC-40B7-8A9B-B18A88FE50C6}" type="slidenum">
              <a:rPr lang="en-AU"/>
              <a:pPr/>
              <a:t>129</a:t>
            </a:fld>
            <a:endParaRPr lang="en-AU"/>
          </a:p>
        </p:txBody>
      </p:sp>
      <p:sp>
        <p:nvSpPr>
          <p:cNvPr id="273411" name="Rectangle 2"/>
          <p:cNvSpPr>
            <a:spLocks noChangeArrowheads="1"/>
          </p:cNvSpPr>
          <p:nvPr/>
        </p:nvSpPr>
        <p:spPr bwMode="auto">
          <a:xfrm>
            <a:off x="3836988" y="0"/>
            <a:ext cx="2928937" cy="508000"/>
          </a:xfrm>
          <a:prstGeom prst="rect">
            <a:avLst/>
          </a:prstGeom>
          <a:noFill/>
          <a:ln w="12700">
            <a:noFill/>
            <a:miter lim="800000"/>
            <a:headEnd/>
            <a:tailEnd/>
          </a:ln>
        </p:spPr>
        <p:txBody>
          <a:bodyPr wrap="none" anchor="ctr"/>
          <a:lstStyle/>
          <a:p>
            <a:endParaRPr lang="en-US"/>
          </a:p>
        </p:txBody>
      </p:sp>
      <p:sp>
        <p:nvSpPr>
          <p:cNvPr id="273412" name="Rectangle 3"/>
          <p:cNvSpPr>
            <a:spLocks noChangeArrowheads="1"/>
          </p:cNvSpPr>
          <p:nvPr/>
        </p:nvSpPr>
        <p:spPr bwMode="auto">
          <a:xfrm>
            <a:off x="3836988" y="9421813"/>
            <a:ext cx="2928937" cy="509587"/>
          </a:xfrm>
          <a:prstGeom prst="rect">
            <a:avLst/>
          </a:prstGeom>
          <a:noFill/>
          <a:ln w="12700">
            <a:noFill/>
            <a:miter lim="800000"/>
            <a:headEnd/>
            <a:tailEnd/>
          </a:ln>
        </p:spPr>
        <p:txBody>
          <a:bodyPr lIns="19050" tIns="0" rIns="19050" bIns="0" anchor="b"/>
          <a:lstStyle/>
          <a:p>
            <a:pPr algn="r" eaLnBrk="0" hangingPunct="0"/>
            <a:r>
              <a:rPr lang="en-US" sz="1000" i="1">
                <a:latin typeface="Times New Roman" pitchFamily="18" charset="0"/>
              </a:rPr>
              <a:t>3</a:t>
            </a:r>
          </a:p>
        </p:txBody>
      </p:sp>
      <p:sp>
        <p:nvSpPr>
          <p:cNvPr id="273413" name="Rectangle 4"/>
          <p:cNvSpPr>
            <a:spLocks noChangeArrowheads="1"/>
          </p:cNvSpPr>
          <p:nvPr/>
        </p:nvSpPr>
        <p:spPr bwMode="auto">
          <a:xfrm>
            <a:off x="-26988" y="9421813"/>
            <a:ext cx="2982913" cy="509587"/>
          </a:xfrm>
          <a:prstGeom prst="rect">
            <a:avLst/>
          </a:prstGeom>
          <a:noFill/>
          <a:ln w="12700">
            <a:noFill/>
            <a:miter lim="800000"/>
            <a:headEnd/>
            <a:tailEnd/>
          </a:ln>
        </p:spPr>
        <p:txBody>
          <a:bodyPr wrap="none" anchor="ctr"/>
          <a:lstStyle/>
          <a:p>
            <a:endParaRPr lang="en-US"/>
          </a:p>
        </p:txBody>
      </p:sp>
      <p:sp>
        <p:nvSpPr>
          <p:cNvPr id="273414" name="Rectangle 5"/>
          <p:cNvSpPr>
            <a:spLocks noChangeArrowheads="1"/>
          </p:cNvSpPr>
          <p:nvPr/>
        </p:nvSpPr>
        <p:spPr bwMode="auto">
          <a:xfrm>
            <a:off x="-26988" y="0"/>
            <a:ext cx="2982913" cy="508000"/>
          </a:xfrm>
          <a:prstGeom prst="rect">
            <a:avLst/>
          </a:prstGeom>
          <a:noFill/>
          <a:ln w="12700">
            <a:noFill/>
            <a:miter lim="800000"/>
            <a:headEnd/>
            <a:tailEnd/>
          </a:ln>
        </p:spPr>
        <p:txBody>
          <a:bodyPr wrap="none" anchor="ctr"/>
          <a:lstStyle/>
          <a:p>
            <a:endParaRPr lang="en-US"/>
          </a:p>
        </p:txBody>
      </p:sp>
      <p:sp>
        <p:nvSpPr>
          <p:cNvPr id="273415" name="Rectangle 6"/>
          <p:cNvSpPr>
            <a:spLocks noRot="1" noChangeArrowheads="1" noTextEdit="1"/>
          </p:cNvSpPr>
          <p:nvPr>
            <p:ph type="sldImg"/>
          </p:nvPr>
        </p:nvSpPr>
        <p:spPr>
          <a:xfrm>
            <a:off x="923925" y="752475"/>
            <a:ext cx="4946650" cy="3709988"/>
          </a:xfrm>
          <a:ln w="12700" cap="flat">
            <a:solidFill>
              <a:schemeClr val="tx1"/>
            </a:solidFill>
          </a:ln>
        </p:spPr>
      </p:sp>
      <p:sp>
        <p:nvSpPr>
          <p:cNvPr id="273416" name="Rectangle 7"/>
          <p:cNvSpPr>
            <a:spLocks noGrp="1" noChangeArrowheads="1"/>
          </p:cNvSpPr>
          <p:nvPr>
            <p:ph type="body" idx="1"/>
          </p:nvPr>
        </p:nvSpPr>
        <p:spPr>
          <a:xfrm>
            <a:off x="911225" y="4710113"/>
            <a:ext cx="4970463" cy="4456112"/>
          </a:xfrm>
          <a:noFill/>
          <a:ln/>
        </p:spPr>
        <p:txBody>
          <a:bodyPr lIns="90488" tIns="44450" rIns="90488" bIns="44450"/>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52387FA9-431F-41B8-90A3-4C30B48A1AF1}" type="slidenum">
              <a:rPr lang="en-AU"/>
              <a:pPr/>
              <a:t>13</a:t>
            </a:fld>
            <a:endParaRPr lang="en-AU"/>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4340F6CD-1CB0-49E7-8B4A-F343E19AA5C2}" type="slidenum">
              <a:rPr lang="en-AU"/>
              <a:pPr/>
              <a:t>130</a:t>
            </a:fld>
            <a:endParaRPr lang="en-AU"/>
          </a:p>
        </p:txBody>
      </p:sp>
      <p:sp>
        <p:nvSpPr>
          <p:cNvPr id="274435" name="Rectangle 2"/>
          <p:cNvSpPr>
            <a:spLocks noRo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E4508F4E-9A7D-4193-8B81-CC96D9586665}" type="slidenum">
              <a:rPr lang="en-AU"/>
              <a:pPr/>
              <a:t>131</a:t>
            </a:fld>
            <a:endParaRPr lang="en-AU"/>
          </a:p>
        </p:txBody>
      </p:sp>
      <p:sp>
        <p:nvSpPr>
          <p:cNvPr id="275459" name="Rectangle 2"/>
          <p:cNvSpPr>
            <a:spLocks noRo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D439DE41-DBA2-4B98-BCEC-AE076BD40440}" type="slidenum">
              <a:rPr lang="en-AU"/>
              <a:pPr/>
              <a:t>132</a:t>
            </a:fld>
            <a:endParaRPr lang="en-AU"/>
          </a:p>
        </p:txBody>
      </p:sp>
      <p:sp>
        <p:nvSpPr>
          <p:cNvPr id="276483" name="Rectangle 2"/>
          <p:cNvSpPr>
            <a:spLocks noRo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2790BFB6-9FB9-4AC1-B156-8718004DF9EA}" type="slidenum">
              <a:rPr lang="en-AU"/>
              <a:pPr/>
              <a:t>133</a:t>
            </a:fld>
            <a:endParaRPr lang="en-AU"/>
          </a:p>
        </p:txBody>
      </p:sp>
      <p:sp>
        <p:nvSpPr>
          <p:cNvPr id="277507" name="Rectangle 2"/>
          <p:cNvSpPr>
            <a:spLocks noRo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96A417AE-CF3D-4D0A-A454-0968351D82B4}" type="slidenum">
              <a:rPr lang="en-AU"/>
              <a:pPr/>
              <a:t>134</a:t>
            </a:fld>
            <a:endParaRPr lang="en-AU"/>
          </a:p>
        </p:txBody>
      </p:sp>
      <p:sp>
        <p:nvSpPr>
          <p:cNvPr id="278531" name="Rectangle 2"/>
          <p:cNvSpPr>
            <a:spLocks noRo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270BFEDC-4D97-4536-B91D-2403CE2F6845}" type="slidenum">
              <a:rPr lang="en-AU"/>
              <a:pPr/>
              <a:t>135</a:t>
            </a:fld>
            <a:endParaRPr lang="en-AU"/>
          </a:p>
        </p:txBody>
      </p:sp>
      <p:sp>
        <p:nvSpPr>
          <p:cNvPr id="279555" name="Rectangle 2"/>
          <p:cNvSpPr>
            <a:spLocks noRo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17AC3E2C-9F08-4FAF-B202-1A558FAE2553}" type="slidenum">
              <a:rPr lang="en-AU"/>
              <a:pPr/>
              <a:t>136</a:t>
            </a:fld>
            <a:endParaRPr lang="en-AU"/>
          </a:p>
        </p:txBody>
      </p:sp>
      <p:sp>
        <p:nvSpPr>
          <p:cNvPr id="280579" name="Rectangle 2"/>
          <p:cNvSpPr>
            <a:spLocks noRo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FF01E417-9E3F-440E-9F9C-7FF26E9BBB80}" type="slidenum">
              <a:rPr lang="en-AU"/>
              <a:pPr/>
              <a:t>14</a:t>
            </a:fld>
            <a:endParaRPr lang="en-AU"/>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329CA16E-51D8-47C3-8DA8-8073D589CA2D}" type="slidenum">
              <a:rPr lang="en-AU"/>
              <a:pPr/>
              <a:t>15</a:t>
            </a:fld>
            <a:endParaRPr lang="en-AU"/>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CADDE97-C73A-4AB8-A838-FD792CBB5924}" type="slidenum">
              <a:rPr lang="en-AU"/>
              <a:pPr/>
              <a:t>16</a:t>
            </a:fld>
            <a:endParaRPr lang="en-AU"/>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96975B83-9A3E-492D-85E5-94AFAEBADACF}" type="slidenum">
              <a:rPr lang="en-AU"/>
              <a:pPr/>
              <a:t>17</a:t>
            </a:fld>
            <a:endParaRPr lang="en-AU"/>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7789461D-5D8F-4693-8811-1488D00C978F}" type="slidenum">
              <a:rPr lang="en-AU"/>
              <a:pPr/>
              <a:t>18</a:t>
            </a:fld>
            <a:endParaRPr lang="en-AU"/>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47149F4B-1BB3-4724-BAEB-1520F3EB68E3}" type="slidenum">
              <a:rPr lang="en-AU"/>
              <a:pPr/>
              <a:t>19</a:t>
            </a:fld>
            <a:endParaRPr lang="en-AU"/>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01864EA2-DD33-4284-BE40-2E407CB70A99}" type="slidenum">
              <a:rPr lang="en-AU"/>
              <a:pPr/>
              <a:t>2</a:t>
            </a:fld>
            <a:endParaRPr lang="en-AU"/>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DD61991B-114F-4DE8-B099-CE8534EE3E9F}" type="slidenum">
              <a:rPr lang="en-AU"/>
              <a:pPr/>
              <a:t>20</a:t>
            </a:fld>
            <a:endParaRPr lang="en-AU"/>
          </a:p>
        </p:txBody>
      </p:sp>
      <p:sp>
        <p:nvSpPr>
          <p:cNvPr id="161795" name="Rectangle 2"/>
          <p:cNvSpPr>
            <a:spLocks noRo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079D72BB-FB59-4229-82DB-0F5E39F345F6}" type="slidenum">
              <a:rPr lang="en-AU"/>
              <a:pPr/>
              <a:t>21</a:t>
            </a:fld>
            <a:endParaRPr lang="en-AU"/>
          </a:p>
        </p:txBody>
      </p:sp>
      <p:sp>
        <p:nvSpPr>
          <p:cNvPr id="162819" name="Rectangle 2"/>
          <p:cNvSpPr>
            <a:spLocks noRo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83B91487-6048-4530-BBC6-D0D5878A4BF9}" type="slidenum">
              <a:rPr lang="en-AU"/>
              <a:pPr/>
              <a:t>22</a:t>
            </a:fld>
            <a:endParaRPr lang="en-AU"/>
          </a:p>
        </p:txBody>
      </p:sp>
      <p:sp>
        <p:nvSpPr>
          <p:cNvPr id="163843" name="Rectangle 2"/>
          <p:cNvSpPr>
            <a:spLocks noRo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8ACFC07A-88DC-4ADC-ADDB-9A89EAE8A649}" type="slidenum">
              <a:rPr lang="en-AU"/>
              <a:pPr/>
              <a:t>23</a:t>
            </a:fld>
            <a:endParaRPr lang="en-AU"/>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7DC59C62-7065-4DC2-999F-A56EF6B4DCAB}" type="slidenum">
              <a:rPr lang="en-AU"/>
              <a:pPr/>
              <a:t>24</a:t>
            </a:fld>
            <a:endParaRPr lang="en-AU"/>
          </a:p>
        </p:txBody>
      </p:sp>
      <p:sp>
        <p:nvSpPr>
          <p:cNvPr id="165891" name="Rectangle 2"/>
          <p:cNvSpPr>
            <a:spLocks noRo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D8501064-E383-4056-B739-FB1032702020}" type="slidenum">
              <a:rPr lang="en-AU"/>
              <a:pPr/>
              <a:t>25</a:t>
            </a:fld>
            <a:endParaRPr lang="en-AU"/>
          </a:p>
        </p:txBody>
      </p:sp>
      <p:sp>
        <p:nvSpPr>
          <p:cNvPr id="166915" name="Rectangle 2"/>
          <p:cNvSpPr>
            <a:spLocks noRot="1" noChangeArrowheads="1" noTextEdit="1"/>
          </p:cNvSpPr>
          <p:nvPr>
            <p:ph type="sldImg"/>
          </p:nvPr>
        </p:nvSpPr>
        <p:spPr>
          <a:xfrm>
            <a:off x="923925" y="752475"/>
            <a:ext cx="4946650" cy="3709988"/>
          </a:xfrm>
          <a:ln w="12700" cap="flat">
            <a:solidFill>
              <a:schemeClr val="tx1"/>
            </a:solidFill>
          </a:ln>
        </p:spPr>
      </p:sp>
      <p:sp>
        <p:nvSpPr>
          <p:cNvPr id="166916" name="Rectangle 3"/>
          <p:cNvSpPr>
            <a:spLocks noGrp="1" noChangeArrowheads="1"/>
          </p:cNvSpPr>
          <p:nvPr>
            <p:ph type="body" idx="1"/>
          </p:nvPr>
        </p:nvSpPr>
        <p:spPr>
          <a:xfrm>
            <a:off x="906463" y="4718050"/>
            <a:ext cx="4981575" cy="4468813"/>
          </a:xfrm>
          <a:noFill/>
          <a:ln/>
        </p:spPr>
        <p:txBody>
          <a:bodyPr lIns="90488" tIns="44450" rIns="90488" bIns="44450"/>
          <a:lstStyle/>
          <a:p>
            <a:pPr eaLnBrk="1" hangingPunct="1"/>
            <a:endParaRPr lang="en-A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536FB0B-5660-49C2-B8A3-F352E590479E}" type="slidenum">
              <a:rPr lang="en-AU"/>
              <a:pPr/>
              <a:t>26</a:t>
            </a:fld>
            <a:endParaRPr lang="en-AU"/>
          </a:p>
        </p:txBody>
      </p:sp>
      <p:sp>
        <p:nvSpPr>
          <p:cNvPr id="167939" name="Rectangle 2"/>
          <p:cNvSpPr>
            <a:spLocks noRot="1" noChangeArrowheads="1" noTextEdit="1"/>
          </p:cNvSpPr>
          <p:nvPr>
            <p:ph type="sldImg"/>
          </p:nvPr>
        </p:nvSpPr>
        <p:spPr>
          <a:xfrm>
            <a:off x="923925" y="752475"/>
            <a:ext cx="4946650" cy="3709988"/>
          </a:xfrm>
          <a:ln w="12700" cap="flat">
            <a:solidFill>
              <a:schemeClr val="tx1"/>
            </a:solidFill>
          </a:ln>
        </p:spPr>
      </p:sp>
      <p:sp>
        <p:nvSpPr>
          <p:cNvPr id="167940" name="Rectangle 3"/>
          <p:cNvSpPr>
            <a:spLocks noGrp="1" noChangeArrowheads="1"/>
          </p:cNvSpPr>
          <p:nvPr>
            <p:ph type="body" idx="1"/>
          </p:nvPr>
        </p:nvSpPr>
        <p:spPr>
          <a:xfrm>
            <a:off x="906463" y="4718050"/>
            <a:ext cx="4981575" cy="4468813"/>
          </a:xfrm>
          <a:noFill/>
          <a:ln/>
        </p:spPr>
        <p:txBody>
          <a:bodyPr lIns="90488" tIns="44450" rIns="90488" bIns="44450"/>
          <a:lstStyle/>
          <a:p>
            <a:pPr eaLnBrk="1" hangingPunct="1"/>
            <a:endParaRPr lang="en-A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A5DDF3BD-5D28-4047-A7ED-6D522C877983}" type="slidenum">
              <a:rPr lang="en-AU"/>
              <a:pPr/>
              <a:t>27</a:t>
            </a:fld>
            <a:endParaRPr lang="en-AU"/>
          </a:p>
        </p:txBody>
      </p:sp>
      <p:sp>
        <p:nvSpPr>
          <p:cNvPr id="168963" name="Rectangle 2"/>
          <p:cNvSpPr>
            <a:spLocks noRo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53457ACF-C093-4ED2-BF6F-913F6EB237C5}" type="slidenum">
              <a:rPr lang="en-AU"/>
              <a:pPr/>
              <a:t>28</a:t>
            </a:fld>
            <a:endParaRPr lang="en-AU"/>
          </a:p>
        </p:txBody>
      </p:sp>
      <p:sp>
        <p:nvSpPr>
          <p:cNvPr id="169987" name="Rectangle 2"/>
          <p:cNvSpPr>
            <a:spLocks noRo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A75F7F4C-419E-40EF-B254-6781FCB4EB84}" type="slidenum">
              <a:rPr lang="en-AU"/>
              <a:pPr/>
              <a:t>29</a:t>
            </a:fld>
            <a:endParaRPr lang="en-AU"/>
          </a:p>
        </p:txBody>
      </p:sp>
      <p:sp>
        <p:nvSpPr>
          <p:cNvPr id="171011" name="Rectangle 2"/>
          <p:cNvSpPr>
            <a:spLocks noRo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E09E32BD-F2EC-4E7D-979E-EC324D5615A8}" type="slidenum">
              <a:rPr lang="en-AU"/>
              <a:pPr/>
              <a:t>3</a:t>
            </a:fld>
            <a:endParaRPr lang="en-AU"/>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4F3C3CE-D171-4D07-9DED-6D4E69D49186}" type="slidenum">
              <a:rPr lang="en-AU"/>
              <a:pPr/>
              <a:t>30</a:t>
            </a:fld>
            <a:endParaRPr lang="en-AU"/>
          </a:p>
        </p:txBody>
      </p:sp>
      <p:sp>
        <p:nvSpPr>
          <p:cNvPr id="172035" name="Rectangle 2"/>
          <p:cNvSpPr>
            <a:spLocks noRo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69D3DEAA-688D-4086-9862-2428B18AFD70}" type="slidenum">
              <a:rPr lang="en-AU"/>
              <a:pPr/>
              <a:t>31</a:t>
            </a:fld>
            <a:endParaRPr lang="en-AU"/>
          </a:p>
        </p:txBody>
      </p:sp>
      <p:sp>
        <p:nvSpPr>
          <p:cNvPr id="173059" name="Rectangle 2"/>
          <p:cNvSpPr>
            <a:spLocks noRot="1" noChangeArrowheads="1" noTextEdit="1"/>
          </p:cNvSpPr>
          <p:nvPr>
            <p:ph type="sldImg"/>
          </p:nvPr>
        </p:nvSpPr>
        <p:spPr>
          <a:xfrm>
            <a:off x="923925" y="752475"/>
            <a:ext cx="4946650" cy="3709988"/>
          </a:xfrm>
          <a:ln w="12700" cap="flat">
            <a:solidFill>
              <a:schemeClr val="tx1"/>
            </a:solidFill>
          </a:ln>
        </p:spPr>
      </p:sp>
      <p:sp>
        <p:nvSpPr>
          <p:cNvPr id="173060" name="Rectangle 3"/>
          <p:cNvSpPr>
            <a:spLocks noGrp="1" noChangeArrowheads="1"/>
          </p:cNvSpPr>
          <p:nvPr>
            <p:ph type="body" idx="1"/>
          </p:nvPr>
        </p:nvSpPr>
        <p:spPr>
          <a:xfrm>
            <a:off x="906463" y="4718050"/>
            <a:ext cx="4981575" cy="4468813"/>
          </a:xfrm>
          <a:noFill/>
          <a:ln/>
        </p:spPr>
        <p:txBody>
          <a:bodyPr lIns="90488" tIns="44450" rIns="90488" bIns="44450"/>
          <a:lstStyle/>
          <a:p>
            <a:pPr eaLnBrk="1" hangingPunct="1"/>
            <a:endParaRPr lang="en-A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0A324540-1162-4161-B252-00AFAC1FDAC5}" type="slidenum">
              <a:rPr lang="en-AU"/>
              <a:pPr/>
              <a:t>32</a:t>
            </a:fld>
            <a:endParaRPr lang="en-AU"/>
          </a:p>
        </p:txBody>
      </p:sp>
      <p:sp>
        <p:nvSpPr>
          <p:cNvPr id="174083" name="Rectangle 2"/>
          <p:cNvSpPr>
            <a:spLocks noRot="1" noChangeArrowheads="1" noTextEdit="1"/>
          </p:cNvSpPr>
          <p:nvPr>
            <p:ph type="sldImg"/>
          </p:nvPr>
        </p:nvSpPr>
        <p:spPr>
          <a:xfrm>
            <a:off x="923925" y="752475"/>
            <a:ext cx="4946650" cy="3709988"/>
          </a:xfrm>
          <a:ln w="12700" cap="flat">
            <a:solidFill>
              <a:schemeClr val="tx1"/>
            </a:solidFill>
          </a:ln>
        </p:spPr>
      </p:sp>
      <p:sp>
        <p:nvSpPr>
          <p:cNvPr id="174084" name="Rectangle 3"/>
          <p:cNvSpPr>
            <a:spLocks noGrp="1" noChangeArrowheads="1"/>
          </p:cNvSpPr>
          <p:nvPr>
            <p:ph type="body" idx="1"/>
          </p:nvPr>
        </p:nvSpPr>
        <p:spPr>
          <a:xfrm>
            <a:off x="906463" y="4718050"/>
            <a:ext cx="4981575" cy="4468813"/>
          </a:xfrm>
          <a:noFill/>
          <a:ln/>
        </p:spPr>
        <p:txBody>
          <a:bodyPr lIns="90488" tIns="44450" rIns="90488" bIns="44450"/>
          <a:lstStyle/>
          <a:p>
            <a:pPr eaLnBrk="1" hangingPunct="1"/>
            <a:endParaRPr lang="en-A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CCEDAE24-B71E-428F-9277-5CFE8F4CB465}" type="slidenum">
              <a:rPr lang="en-AU"/>
              <a:pPr/>
              <a:t>33</a:t>
            </a:fld>
            <a:endParaRPr lang="en-AU"/>
          </a:p>
        </p:txBody>
      </p:sp>
      <p:sp>
        <p:nvSpPr>
          <p:cNvPr id="175107" name="Rectangle 2"/>
          <p:cNvSpPr>
            <a:spLocks noRo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8B3C8CFF-A212-4AD6-8698-759A011F3C31}" type="slidenum">
              <a:rPr lang="en-AU"/>
              <a:pPr/>
              <a:t>34</a:t>
            </a:fld>
            <a:endParaRPr lang="en-AU"/>
          </a:p>
        </p:txBody>
      </p:sp>
      <p:sp>
        <p:nvSpPr>
          <p:cNvPr id="176131" name="Rectangle 2"/>
          <p:cNvSpPr>
            <a:spLocks noRo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6F359BF3-150B-4A57-9E7D-B0A2E6CD8BAB}" type="slidenum">
              <a:rPr lang="en-AU"/>
              <a:pPr/>
              <a:t>35</a:t>
            </a:fld>
            <a:endParaRPr lang="en-AU"/>
          </a:p>
        </p:txBody>
      </p:sp>
      <p:sp>
        <p:nvSpPr>
          <p:cNvPr id="177155" name="Rectangle 2"/>
          <p:cNvSpPr>
            <a:spLocks noRo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08B48502-CA38-40AA-B363-8241C6D03F63}" type="slidenum">
              <a:rPr lang="en-AU"/>
              <a:pPr/>
              <a:t>36</a:t>
            </a:fld>
            <a:endParaRPr lang="en-AU"/>
          </a:p>
        </p:txBody>
      </p:sp>
      <p:sp>
        <p:nvSpPr>
          <p:cNvPr id="178179" name="Rectangle 2"/>
          <p:cNvSpPr>
            <a:spLocks noRo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AB1BD6C3-AD64-4D6C-8F5A-65DEA0104CE5}" type="slidenum">
              <a:rPr lang="en-AU"/>
              <a:pPr/>
              <a:t>37</a:t>
            </a:fld>
            <a:endParaRPr lang="en-AU"/>
          </a:p>
        </p:txBody>
      </p:sp>
      <p:sp>
        <p:nvSpPr>
          <p:cNvPr id="179203" name="Rectangle 2"/>
          <p:cNvSpPr>
            <a:spLocks noRo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BEA8E1E6-3089-4D6A-A0AC-16CFBFD2F5B5}" type="slidenum">
              <a:rPr lang="en-AU"/>
              <a:pPr/>
              <a:t>38</a:t>
            </a:fld>
            <a:endParaRPr lang="en-AU"/>
          </a:p>
        </p:txBody>
      </p:sp>
      <p:sp>
        <p:nvSpPr>
          <p:cNvPr id="180227" name="Rectangle 2"/>
          <p:cNvSpPr>
            <a:spLocks noRot="1" noChangeArrowheads="1" noTextEdit="1"/>
          </p:cNvSpPr>
          <p:nvPr>
            <p:ph type="sldImg"/>
          </p:nvPr>
        </p:nvSpPr>
        <p:spPr>
          <a:xfrm>
            <a:off x="923925" y="173038"/>
            <a:ext cx="4946650" cy="3709987"/>
          </a:xfrm>
          <a:ln w="12700" cap="flat">
            <a:solidFill>
              <a:schemeClr val="tx1"/>
            </a:solidFill>
          </a:ln>
        </p:spPr>
      </p:sp>
      <p:sp>
        <p:nvSpPr>
          <p:cNvPr id="180228" name="Rectangle 3"/>
          <p:cNvSpPr>
            <a:spLocks noGrp="1" noChangeArrowheads="1"/>
          </p:cNvSpPr>
          <p:nvPr>
            <p:ph type="body" idx="1"/>
          </p:nvPr>
        </p:nvSpPr>
        <p:spPr>
          <a:xfrm>
            <a:off x="906463" y="4138613"/>
            <a:ext cx="4981575" cy="4468812"/>
          </a:xfrm>
          <a:noFill/>
          <a:ln/>
        </p:spPr>
        <p:txBody>
          <a:bodyPr lIns="92075" tIns="46038" rIns="92075" bIns="46038"/>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E0C5A5E8-D0F6-4FBC-ABDE-03633377CAD7}" type="slidenum">
              <a:rPr lang="en-AU"/>
              <a:pPr/>
              <a:t>39</a:t>
            </a:fld>
            <a:endParaRPr lang="en-AU"/>
          </a:p>
        </p:txBody>
      </p:sp>
      <p:sp>
        <p:nvSpPr>
          <p:cNvPr id="181251" name="Rectangle 2"/>
          <p:cNvSpPr>
            <a:spLocks noRo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F33E0B3-597E-4F79-8588-6F4E998BDD45}" type="slidenum">
              <a:rPr lang="en-AU"/>
              <a:pPr/>
              <a:t>4</a:t>
            </a:fld>
            <a:endParaRPr lang="en-AU"/>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0C31118E-2364-433E-B687-B2D5A666FB12}" type="slidenum">
              <a:rPr lang="en-AU"/>
              <a:pPr/>
              <a:t>40</a:t>
            </a:fld>
            <a:endParaRPr lang="en-AU"/>
          </a:p>
        </p:txBody>
      </p:sp>
      <p:sp>
        <p:nvSpPr>
          <p:cNvPr id="182275" name="Rectangle 2"/>
          <p:cNvSpPr>
            <a:spLocks noRo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C2CA60A1-7D75-48E3-BA09-9BCBB1E76618}" type="slidenum">
              <a:rPr lang="en-AU"/>
              <a:pPr/>
              <a:t>41</a:t>
            </a:fld>
            <a:endParaRPr lang="en-AU"/>
          </a:p>
        </p:txBody>
      </p:sp>
      <p:sp>
        <p:nvSpPr>
          <p:cNvPr id="183299" name="Rectangle 2"/>
          <p:cNvSpPr>
            <a:spLocks noRo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B3CE9CB1-FDA9-4455-A99E-98B1AD5A3D3B}" type="slidenum">
              <a:rPr lang="en-AU"/>
              <a:pPr/>
              <a:t>42</a:t>
            </a:fld>
            <a:endParaRPr lang="en-AU"/>
          </a:p>
        </p:txBody>
      </p:sp>
      <p:sp>
        <p:nvSpPr>
          <p:cNvPr id="184323" name="Rectangle 2"/>
          <p:cNvSpPr>
            <a:spLocks noRo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7800BC8B-F384-444F-A30F-782F8D3F1C1F}" type="slidenum">
              <a:rPr lang="en-AU"/>
              <a:pPr/>
              <a:t>43</a:t>
            </a:fld>
            <a:endParaRPr lang="en-AU"/>
          </a:p>
        </p:txBody>
      </p:sp>
      <p:sp>
        <p:nvSpPr>
          <p:cNvPr id="185347" name="Rectangle 2"/>
          <p:cNvSpPr>
            <a:spLocks noRo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90E8BDC8-B2F9-4DF5-A2E8-4CEFF60CF1DE}" type="slidenum">
              <a:rPr lang="en-AU"/>
              <a:pPr/>
              <a:t>44</a:t>
            </a:fld>
            <a:endParaRPr lang="en-AU"/>
          </a:p>
        </p:txBody>
      </p:sp>
      <p:sp>
        <p:nvSpPr>
          <p:cNvPr id="186371" name="Rectangle 2"/>
          <p:cNvSpPr>
            <a:spLocks noRo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B5E4038C-3B92-4D90-8224-2FA39EB05F6A}" type="slidenum">
              <a:rPr lang="en-AU"/>
              <a:pPr/>
              <a:t>45</a:t>
            </a:fld>
            <a:endParaRPr lang="en-AU"/>
          </a:p>
        </p:txBody>
      </p:sp>
      <p:sp>
        <p:nvSpPr>
          <p:cNvPr id="187395" name="Rectangle 2"/>
          <p:cNvSpPr>
            <a:spLocks noRo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0C2999D9-771C-4B5E-83C3-740F1CF5EAE8}" type="slidenum">
              <a:rPr lang="en-AU"/>
              <a:pPr/>
              <a:t>46</a:t>
            </a:fld>
            <a:endParaRPr lang="en-AU"/>
          </a:p>
        </p:txBody>
      </p:sp>
      <p:sp>
        <p:nvSpPr>
          <p:cNvPr id="188419" name="Rectangle 2"/>
          <p:cNvSpPr>
            <a:spLocks noRo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012DB814-9C25-4D71-85FD-0BC151D1955F}" type="slidenum">
              <a:rPr lang="en-AU"/>
              <a:pPr/>
              <a:t>47</a:t>
            </a:fld>
            <a:endParaRPr lang="en-AU"/>
          </a:p>
        </p:txBody>
      </p:sp>
      <p:sp>
        <p:nvSpPr>
          <p:cNvPr id="189443" name="Rectangle 2"/>
          <p:cNvSpPr>
            <a:spLocks noRo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4C473515-DF32-4B9C-B2E3-3B467CCCE6D0}" type="slidenum">
              <a:rPr lang="en-AU"/>
              <a:pPr/>
              <a:t>48</a:t>
            </a:fld>
            <a:endParaRPr lang="en-AU"/>
          </a:p>
        </p:txBody>
      </p:sp>
      <p:sp>
        <p:nvSpPr>
          <p:cNvPr id="190467" name="Rectangle 2"/>
          <p:cNvSpPr>
            <a:spLocks noRo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F426B527-24DD-4506-8884-B94ABB52A57B}" type="slidenum">
              <a:rPr lang="en-AU"/>
              <a:pPr/>
              <a:t>49</a:t>
            </a:fld>
            <a:endParaRPr lang="en-AU"/>
          </a:p>
        </p:txBody>
      </p:sp>
      <p:sp>
        <p:nvSpPr>
          <p:cNvPr id="191491" name="Rectangle 2"/>
          <p:cNvSpPr>
            <a:spLocks noRo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594DE58D-25E8-41BD-A776-C02CAA78CCCD}" type="slidenum">
              <a:rPr lang="en-AU"/>
              <a:pPr/>
              <a:t>5</a:t>
            </a:fld>
            <a:endParaRPr lang="en-AU"/>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01C1C6D9-8F7C-43F0-AF9C-25F1FC9001C7}" type="slidenum">
              <a:rPr lang="en-AU"/>
              <a:pPr/>
              <a:t>50</a:t>
            </a:fld>
            <a:endParaRPr lang="en-AU"/>
          </a:p>
        </p:txBody>
      </p:sp>
      <p:sp>
        <p:nvSpPr>
          <p:cNvPr id="192515" name="Rectangle 2"/>
          <p:cNvSpPr>
            <a:spLocks noRo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483E00E5-2CB8-46A8-8AF7-A38E7391849D}" type="slidenum">
              <a:rPr lang="en-AU"/>
              <a:pPr/>
              <a:t>51</a:t>
            </a:fld>
            <a:endParaRPr lang="en-AU"/>
          </a:p>
        </p:txBody>
      </p:sp>
      <p:sp>
        <p:nvSpPr>
          <p:cNvPr id="193539" name="Rectangle 2"/>
          <p:cNvSpPr>
            <a:spLocks noRo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2E890D9-4B26-4145-AD0A-24E8855AEE35}" type="slidenum">
              <a:rPr lang="en-AU"/>
              <a:pPr/>
              <a:t>52</a:t>
            </a:fld>
            <a:endParaRPr lang="en-AU"/>
          </a:p>
        </p:txBody>
      </p:sp>
      <p:sp>
        <p:nvSpPr>
          <p:cNvPr id="194563" name="Rectangle 2"/>
          <p:cNvSpPr>
            <a:spLocks noRo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C6003BF8-AA95-47EC-B3FA-B364340DEA33}" type="slidenum">
              <a:rPr lang="en-AU"/>
              <a:pPr/>
              <a:t>53</a:t>
            </a:fld>
            <a:endParaRPr lang="en-AU"/>
          </a:p>
        </p:txBody>
      </p:sp>
      <p:sp>
        <p:nvSpPr>
          <p:cNvPr id="195587" name="Rectangle 2"/>
          <p:cNvSpPr>
            <a:spLocks noRo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8E9CCE01-0622-4FB9-B30C-823F2C874C96}" type="slidenum">
              <a:rPr lang="en-AU"/>
              <a:pPr/>
              <a:t>54</a:t>
            </a:fld>
            <a:endParaRPr lang="en-AU"/>
          </a:p>
        </p:txBody>
      </p:sp>
      <p:sp>
        <p:nvSpPr>
          <p:cNvPr id="196611" name="Rectangle 2"/>
          <p:cNvSpPr>
            <a:spLocks noRot="1" noChangeArrowheads="1" noTextEdit="1"/>
          </p:cNvSpPr>
          <p:nvPr>
            <p:ph type="sldImg"/>
          </p:nvPr>
        </p:nvSpPr>
        <p:spPr>
          <a:xfrm>
            <a:off x="923925" y="752475"/>
            <a:ext cx="4946650" cy="3709988"/>
          </a:xfrm>
          <a:ln w="12700" cap="flat">
            <a:solidFill>
              <a:schemeClr val="tx1"/>
            </a:solidFill>
          </a:ln>
        </p:spPr>
      </p:sp>
      <p:sp>
        <p:nvSpPr>
          <p:cNvPr id="196612" name="Rectangle 3"/>
          <p:cNvSpPr>
            <a:spLocks noGrp="1" noChangeArrowheads="1"/>
          </p:cNvSpPr>
          <p:nvPr>
            <p:ph type="body" idx="1"/>
          </p:nvPr>
        </p:nvSpPr>
        <p:spPr>
          <a:xfrm>
            <a:off x="906463" y="4718050"/>
            <a:ext cx="4981575" cy="4468813"/>
          </a:xfrm>
          <a:noFill/>
          <a:ln/>
        </p:spPr>
        <p:txBody>
          <a:bodyPr lIns="90488" tIns="44450" rIns="90488" bIns="44450"/>
          <a:lstStyle/>
          <a:p>
            <a:pPr eaLnBrk="1" hangingPunct="1"/>
            <a:endParaRPr lang="en-AU"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D4AA4B69-D9D4-4011-BAB6-FA2BE2035080}" type="slidenum">
              <a:rPr lang="en-AU"/>
              <a:pPr/>
              <a:t>55</a:t>
            </a:fld>
            <a:endParaRPr lang="en-AU"/>
          </a:p>
        </p:txBody>
      </p:sp>
      <p:sp>
        <p:nvSpPr>
          <p:cNvPr id="197635" name="Rectangle 2"/>
          <p:cNvSpPr>
            <a:spLocks noRot="1" noChangeArrowheads="1" noTextEdit="1"/>
          </p:cNvSpPr>
          <p:nvPr>
            <p:ph type="sldImg"/>
          </p:nvPr>
        </p:nvSpPr>
        <p:spPr>
          <a:xfrm>
            <a:off x="923925" y="752475"/>
            <a:ext cx="4946650" cy="3709988"/>
          </a:xfrm>
          <a:ln w="12700" cap="flat">
            <a:solidFill>
              <a:schemeClr val="tx1"/>
            </a:solidFill>
          </a:ln>
        </p:spPr>
      </p:sp>
      <p:sp>
        <p:nvSpPr>
          <p:cNvPr id="197636" name="Rectangle 3"/>
          <p:cNvSpPr>
            <a:spLocks noGrp="1" noChangeArrowheads="1"/>
          </p:cNvSpPr>
          <p:nvPr>
            <p:ph type="body" idx="1"/>
          </p:nvPr>
        </p:nvSpPr>
        <p:spPr>
          <a:xfrm>
            <a:off x="906463" y="4718050"/>
            <a:ext cx="4981575" cy="4468813"/>
          </a:xfrm>
          <a:noFill/>
          <a:ln/>
        </p:spPr>
        <p:txBody>
          <a:bodyPr lIns="90488" tIns="44450" rIns="90488" bIns="44450"/>
          <a:lstStyle/>
          <a:p>
            <a:pPr eaLnBrk="1" hangingPunct="1"/>
            <a:endParaRPr lang="en-AU"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4FD32201-C3E6-4EB7-A564-5AF86C7FC6E3}" type="slidenum">
              <a:rPr lang="en-AU"/>
              <a:pPr/>
              <a:t>56</a:t>
            </a:fld>
            <a:endParaRPr lang="en-AU"/>
          </a:p>
        </p:txBody>
      </p:sp>
      <p:sp>
        <p:nvSpPr>
          <p:cNvPr id="198659" name="Rectangle 2"/>
          <p:cNvSpPr>
            <a:spLocks noRot="1" noChangeArrowheads="1" noTextEdit="1"/>
          </p:cNvSpPr>
          <p:nvPr>
            <p:ph type="sldImg"/>
          </p:nvPr>
        </p:nvSpPr>
        <p:spPr>
          <a:xfrm>
            <a:off x="923925" y="752475"/>
            <a:ext cx="4946650" cy="3709988"/>
          </a:xfrm>
          <a:ln w="12700" cap="flat">
            <a:solidFill>
              <a:schemeClr val="tx1"/>
            </a:solidFill>
          </a:ln>
        </p:spPr>
      </p:sp>
      <p:sp>
        <p:nvSpPr>
          <p:cNvPr id="198660" name="Rectangle 3"/>
          <p:cNvSpPr>
            <a:spLocks noGrp="1" noChangeArrowheads="1"/>
          </p:cNvSpPr>
          <p:nvPr>
            <p:ph type="body" idx="1"/>
          </p:nvPr>
        </p:nvSpPr>
        <p:spPr>
          <a:xfrm>
            <a:off x="906463" y="4718050"/>
            <a:ext cx="4981575" cy="4468813"/>
          </a:xfrm>
          <a:noFill/>
          <a:ln/>
        </p:spPr>
        <p:txBody>
          <a:bodyPr lIns="90488" tIns="44450" rIns="90488" bIns="44450"/>
          <a:lstStyle/>
          <a:p>
            <a:pPr eaLnBrk="1" hangingPunct="1"/>
            <a:endParaRPr lang="en-AU"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602641E7-F474-4F10-94AF-D95C78EFE13A}" type="slidenum">
              <a:rPr lang="en-AU"/>
              <a:pPr/>
              <a:t>57</a:t>
            </a:fld>
            <a:endParaRPr lang="en-AU"/>
          </a:p>
        </p:txBody>
      </p:sp>
      <p:sp>
        <p:nvSpPr>
          <p:cNvPr id="199683" name="Rectangle 2"/>
          <p:cNvSpPr>
            <a:spLocks noRot="1" noChangeArrowheads="1" noTextEdit="1"/>
          </p:cNvSpPr>
          <p:nvPr>
            <p:ph type="sldImg"/>
          </p:nvPr>
        </p:nvSpPr>
        <p:spPr>
          <a:xfrm>
            <a:off x="923925" y="752475"/>
            <a:ext cx="4946650" cy="3709988"/>
          </a:xfrm>
          <a:ln w="12700" cap="flat">
            <a:solidFill>
              <a:schemeClr val="tx1"/>
            </a:solidFill>
          </a:ln>
        </p:spPr>
      </p:sp>
      <p:sp>
        <p:nvSpPr>
          <p:cNvPr id="199684" name="Rectangle 3"/>
          <p:cNvSpPr>
            <a:spLocks noGrp="1" noChangeArrowheads="1"/>
          </p:cNvSpPr>
          <p:nvPr>
            <p:ph type="body" idx="1"/>
          </p:nvPr>
        </p:nvSpPr>
        <p:spPr>
          <a:xfrm>
            <a:off x="906463" y="4718050"/>
            <a:ext cx="4981575" cy="4468813"/>
          </a:xfrm>
          <a:noFill/>
          <a:ln/>
        </p:spPr>
        <p:txBody>
          <a:bodyPr lIns="90488" tIns="44450" rIns="90488" bIns="44450"/>
          <a:lstStyle/>
          <a:p>
            <a:pPr eaLnBrk="1" hangingPunct="1"/>
            <a:endParaRPr lang="en-AU"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46421B8B-35E5-46DC-A27E-C6FDAB04BB4F}" type="slidenum">
              <a:rPr lang="en-AU"/>
              <a:pPr/>
              <a:t>58</a:t>
            </a:fld>
            <a:endParaRPr lang="en-AU"/>
          </a:p>
        </p:txBody>
      </p:sp>
      <p:sp>
        <p:nvSpPr>
          <p:cNvPr id="200707" name="Rectangle 2"/>
          <p:cNvSpPr>
            <a:spLocks noRo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BA24F06D-90CD-4574-9299-C8F0E8758D7F}" type="slidenum">
              <a:rPr lang="en-AU"/>
              <a:pPr/>
              <a:t>59</a:t>
            </a:fld>
            <a:endParaRPr lang="en-AU"/>
          </a:p>
        </p:txBody>
      </p:sp>
      <p:sp>
        <p:nvSpPr>
          <p:cNvPr id="201731" name="Rectangle 2"/>
          <p:cNvSpPr>
            <a:spLocks noRo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24304144-CA8D-423D-BCD8-44BB859219E9}" type="slidenum">
              <a:rPr lang="en-AU"/>
              <a:pPr/>
              <a:t>6</a:t>
            </a:fld>
            <a:endParaRPr lang="en-AU"/>
          </a:p>
        </p:txBody>
      </p:sp>
      <p:sp>
        <p:nvSpPr>
          <p:cNvPr id="147459" name="Rectangle 2"/>
          <p:cNvSpPr>
            <a:spLocks noChangeArrowheads="1"/>
          </p:cNvSpPr>
          <p:nvPr/>
        </p:nvSpPr>
        <p:spPr bwMode="auto">
          <a:xfrm>
            <a:off x="3836988" y="0"/>
            <a:ext cx="2928937" cy="508000"/>
          </a:xfrm>
          <a:prstGeom prst="rect">
            <a:avLst/>
          </a:prstGeom>
          <a:noFill/>
          <a:ln w="12700">
            <a:noFill/>
            <a:miter lim="800000"/>
            <a:headEnd/>
            <a:tailEnd/>
          </a:ln>
        </p:spPr>
        <p:txBody>
          <a:bodyPr wrap="none" anchor="ctr"/>
          <a:lstStyle/>
          <a:p>
            <a:endParaRPr lang="en-US"/>
          </a:p>
        </p:txBody>
      </p:sp>
      <p:sp>
        <p:nvSpPr>
          <p:cNvPr id="147460" name="Rectangle 3"/>
          <p:cNvSpPr>
            <a:spLocks noChangeArrowheads="1"/>
          </p:cNvSpPr>
          <p:nvPr/>
        </p:nvSpPr>
        <p:spPr bwMode="auto">
          <a:xfrm>
            <a:off x="3836988" y="9421813"/>
            <a:ext cx="2928937" cy="509587"/>
          </a:xfrm>
          <a:prstGeom prst="rect">
            <a:avLst/>
          </a:prstGeom>
          <a:noFill/>
          <a:ln w="12700">
            <a:noFill/>
            <a:miter lim="800000"/>
            <a:headEnd/>
            <a:tailEnd/>
          </a:ln>
        </p:spPr>
        <p:txBody>
          <a:bodyPr lIns="19050" tIns="0" rIns="19050" bIns="0" anchor="b"/>
          <a:lstStyle/>
          <a:p>
            <a:pPr algn="r" eaLnBrk="0" hangingPunct="0"/>
            <a:r>
              <a:rPr lang="en-US" sz="1000" i="1">
                <a:latin typeface="Times New Roman" pitchFamily="18" charset="0"/>
              </a:rPr>
              <a:t>3</a:t>
            </a:r>
          </a:p>
        </p:txBody>
      </p:sp>
      <p:sp>
        <p:nvSpPr>
          <p:cNvPr id="147461" name="Rectangle 4"/>
          <p:cNvSpPr>
            <a:spLocks noChangeArrowheads="1"/>
          </p:cNvSpPr>
          <p:nvPr/>
        </p:nvSpPr>
        <p:spPr bwMode="auto">
          <a:xfrm>
            <a:off x="-26988" y="9421813"/>
            <a:ext cx="2982913" cy="509587"/>
          </a:xfrm>
          <a:prstGeom prst="rect">
            <a:avLst/>
          </a:prstGeom>
          <a:noFill/>
          <a:ln w="12700">
            <a:noFill/>
            <a:miter lim="800000"/>
            <a:headEnd/>
            <a:tailEnd/>
          </a:ln>
        </p:spPr>
        <p:txBody>
          <a:bodyPr wrap="none" anchor="ctr"/>
          <a:lstStyle/>
          <a:p>
            <a:endParaRPr lang="en-US"/>
          </a:p>
        </p:txBody>
      </p:sp>
      <p:sp>
        <p:nvSpPr>
          <p:cNvPr id="147462" name="Rectangle 5"/>
          <p:cNvSpPr>
            <a:spLocks noChangeArrowheads="1"/>
          </p:cNvSpPr>
          <p:nvPr/>
        </p:nvSpPr>
        <p:spPr bwMode="auto">
          <a:xfrm>
            <a:off x="-26988" y="0"/>
            <a:ext cx="2982913" cy="508000"/>
          </a:xfrm>
          <a:prstGeom prst="rect">
            <a:avLst/>
          </a:prstGeom>
          <a:noFill/>
          <a:ln w="12700">
            <a:noFill/>
            <a:miter lim="800000"/>
            <a:headEnd/>
            <a:tailEnd/>
          </a:ln>
        </p:spPr>
        <p:txBody>
          <a:bodyPr wrap="none" anchor="ctr"/>
          <a:lstStyle/>
          <a:p>
            <a:endParaRPr lang="en-US"/>
          </a:p>
        </p:txBody>
      </p:sp>
      <p:sp>
        <p:nvSpPr>
          <p:cNvPr id="147463" name="Rectangle 6"/>
          <p:cNvSpPr>
            <a:spLocks noRot="1" noChangeArrowheads="1" noTextEdit="1"/>
          </p:cNvSpPr>
          <p:nvPr>
            <p:ph type="sldImg"/>
          </p:nvPr>
        </p:nvSpPr>
        <p:spPr>
          <a:xfrm>
            <a:off x="923925" y="752475"/>
            <a:ext cx="4946650" cy="3709988"/>
          </a:xfrm>
          <a:ln w="12700" cap="flat">
            <a:solidFill>
              <a:schemeClr val="tx1"/>
            </a:solidFill>
          </a:ln>
        </p:spPr>
      </p:sp>
      <p:sp>
        <p:nvSpPr>
          <p:cNvPr id="147464" name="Rectangle 7"/>
          <p:cNvSpPr>
            <a:spLocks noGrp="1" noChangeArrowheads="1"/>
          </p:cNvSpPr>
          <p:nvPr>
            <p:ph type="body" idx="1"/>
          </p:nvPr>
        </p:nvSpPr>
        <p:spPr>
          <a:xfrm>
            <a:off x="911225" y="4710113"/>
            <a:ext cx="4970463" cy="4456112"/>
          </a:xfrm>
          <a:noFill/>
          <a:ln/>
        </p:spPr>
        <p:txBody>
          <a:bodyPr lIns="90488" tIns="44450" rIns="90488" bIns="44450"/>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C35400E0-7E5B-43EB-8412-9B9873A833AD}" type="slidenum">
              <a:rPr lang="en-AU"/>
              <a:pPr/>
              <a:t>60</a:t>
            </a:fld>
            <a:endParaRPr lang="en-AU"/>
          </a:p>
        </p:txBody>
      </p:sp>
      <p:sp>
        <p:nvSpPr>
          <p:cNvPr id="202755" name="Rectangle 2"/>
          <p:cNvSpPr>
            <a:spLocks noRo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D707DF7A-684F-4F0D-8DC3-6309FA2E40DF}" type="slidenum">
              <a:rPr lang="en-AU"/>
              <a:pPr/>
              <a:t>61</a:t>
            </a:fld>
            <a:endParaRPr lang="en-AU"/>
          </a:p>
        </p:txBody>
      </p:sp>
      <p:sp>
        <p:nvSpPr>
          <p:cNvPr id="203779" name="Rectangle 2"/>
          <p:cNvSpPr>
            <a:spLocks noRo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9AD81F79-C1DD-436B-9B16-65EAB246846F}" type="slidenum">
              <a:rPr lang="en-AU"/>
              <a:pPr/>
              <a:t>62</a:t>
            </a:fld>
            <a:endParaRPr lang="en-AU"/>
          </a:p>
        </p:txBody>
      </p:sp>
      <p:sp>
        <p:nvSpPr>
          <p:cNvPr id="204803" name="Rectangle 2"/>
          <p:cNvSpPr>
            <a:spLocks noRo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E455609B-5AC4-4BD1-AA31-2644B0121C06}" type="slidenum">
              <a:rPr lang="en-AU"/>
              <a:pPr/>
              <a:t>63</a:t>
            </a:fld>
            <a:endParaRPr lang="en-AU"/>
          </a:p>
        </p:txBody>
      </p:sp>
      <p:sp>
        <p:nvSpPr>
          <p:cNvPr id="205827" name="Rectangle 2"/>
          <p:cNvSpPr>
            <a:spLocks noRo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00704009-C76F-41BC-80D0-09CAFFD39263}" type="slidenum">
              <a:rPr lang="en-AU"/>
              <a:pPr/>
              <a:t>64</a:t>
            </a:fld>
            <a:endParaRPr lang="en-AU"/>
          </a:p>
        </p:txBody>
      </p:sp>
      <p:sp>
        <p:nvSpPr>
          <p:cNvPr id="206851" name="Rectangle 2"/>
          <p:cNvSpPr>
            <a:spLocks noRo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044C012B-A5AC-4657-A9F3-DF057E68A5D4}" type="slidenum">
              <a:rPr lang="en-AU"/>
              <a:pPr/>
              <a:t>65</a:t>
            </a:fld>
            <a:endParaRPr lang="en-AU"/>
          </a:p>
        </p:txBody>
      </p:sp>
      <p:sp>
        <p:nvSpPr>
          <p:cNvPr id="207875" name="Rectangle 2"/>
          <p:cNvSpPr>
            <a:spLocks noRo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B7563870-7599-4635-8EF6-ECAEAB3A5EC1}" type="slidenum">
              <a:rPr lang="en-AU"/>
              <a:pPr/>
              <a:t>66</a:t>
            </a:fld>
            <a:endParaRPr lang="en-AU"/>
          </a:p>
        </p:txBody>
      </p:sp>
      <p:sp>
        <p:nvSpPr>
          <p:cNvPr id="208899" name="Rectangle 2"/>
          <p:cNvSpPr>
            <a:spLocks noRo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BF63AC4F-C77D-43F1-87EE-5CFD266A314E}" type="slidenum">
              <a:rPr lang="en-AU"/>
              <a:pPr/>
              <a:t>67</a:t>
            </a:fld>
            <a:endParaRPr lang="en-AU"/>
          </a:p>
        </p:txBody>
      </p:sp>
      <p:sp>
        <p:nvSpPr>
          <p:cNvPr id="209923" name="Rectangle 2"/>
          <p:cNvSpPr>
            <a:spLocks noRo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00751028-4440-45F1-AC6E-CD5471783F02}" type="slidenum">
              <a:rPr lang="en-AU"/>
              <a:pPr/>
              <a:t>68</a:t>
            </a:fld>
            <a:endParaRPr lang="en-AU"/>
          </a:p>
        </p:txBody>
      </p:sp>
      <p:sp>
        <p:nvSpPr>
          <p:cNvPr id="210947" name="Rectangle 2"/>
          <p:cNvSpPr>
            <a:spLocks noRo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219C085A-4A39-4D4F-B8CD-3958DE285CA9}" type="slidenum">
              <a:rPr lang="en-AU"/>
              <a:pPr/>
              <a:t>69</a:t>
            </a:fld>
            <a:endParaRPr lang="en-AU"/>
          </a:p>
        </p:txBody>
      </p:sp>
      <p:sp>
        <p:nvSpPr>
          <p:cNvPr id="211971" name="Rectangle 2"/>
          <p:cNvSpPr>
            <a:spLocks noRo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0E54826B-B56A-4922-9FF5-825D2E08B519}" type="slidenum">
              <a:rPr lang="en-AU"/>
              <a:pPr/>
              <a:t>7</a:t>
            </a:fld>
            <a:endParaRPr lang="en-AU"/>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D3E72370-FAD6-4E8F-BA71-8B49ECD2631E}" type="slidenum">
              <a:rPr lang="en-AU"/>
              <a:pPr/>
              <a:t>70</a:t>
            </a:fld>
            <a:endParaRPr lang="en-AU"/>
          </a:p>
        </p:txBody>
      </p:sp>
      <p:sp>
        <p:nvSpPr>
          <p:cNvPr id="212995" name="Rectangle 2"/>
          <p:cNvSpPr>
            <a:spLocks noRo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07EE7909-A367-42A6-A3C2-2FD6E04B3AF8}" type="slidenum">
              <a:rPr lang="en-AU"/>
              <a:pPr/>
              <a:t>71</a:t>
            </a:fld>
            <a:endParaRPr lang="en-AU"/>
          </a:p>
        </p:txBody>
      </p:sp>
      <p:sp>
        <p:nvSpPr>
          <p:cNvPr id="214019" name="Rectangle 2"/>
          <p:cNvSpPr>
            <a:spLocks noRo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8DBC0190-613C-4DD3-B4AC-6BB4AB14DAEA}" type="slidenum">
              <a:rPr lang="en-AU"/>
              <a:pPr/>
              <a:t>72</a:t>
            </a:fld>
            <a:endParaRPr lang="en-AU"/>
          </a:p>
        </p:txBody>
      </p:sp>
      <p:sp>
        <p:nvSpPr>
          <p:cNvPr id="215043" name="Rectangle 2"/>
          <p:cNvSpPr>
            <a:spLocks noRo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D89498F7-228B-493B-AC17-4624E7A298F9}" type="slidenum">
              <a:rPr lang="en-AU"/>
              <a:pPr/>
              <a:t>73</a:t>
            </a:fld>
            <a:endParaRPr lang="en-AU"/>
          </a:p>
        </p:txBody>
      </p:sp>
      <p:sp>
        <p:nvSpPr>
          <p:cNvPr id="216067" name="Rectangle 2"/>
          <p:cNvSpPr>
            <a:spLocks noRo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AB4E0A7A-93AF-4CBA-A5C5-F53C0A8F618F}" type="slidenum">
              <a:rPr lang="en-AU"/>
              <a:pPr/>
              <a:t>74</a:t>
            </a:fld>
            <a:endParaRPr lang="en-AU"/>
          </a:p>
        </p:txBody>
      </p:sp>
      <p:sp>
        <p:nvSpPr>
          <p:cNvPr id="217091" name="Rectangle 2"/>
          <p:cNvSpPr>
            <a:spLocks noRo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9523D9C4-040C-4C0F-A092-F2175C050977}" type="slidenum">
              <a:rPr lang="en-AU"/>
              <a:pPr/>
              <a:t>75</a:t>
            </a:fld>
            <a:endParaRPr lang="en-AU"/>
          </a:p>
        </p:txBody>
      </p:sp>
      <p:sp>
        <p:nvSpPr>
          <p:cNvPr id="218115" name="Rectangle 2"/>
          <p:cNvSpPr>
            <a:spLocks noRot="1" noChangeArrowheads="1" noTextEdit="1"/>
          </p:cNvSpPr>
          <p:nvPr>
            <p:ph type="sldImg"/>
          </p:nvPr>
        </p:nvSpPr>
        <p:spPr>
          <a:xfrm>
            <a:off x="923925" y="752475"/>
            <a:ext cx="4946650" cy="3709988"/>
          </a:xfrm>
          <a:ln w="12700" cap="flat">
            <a:solidFill>
              <a:schemeClr val="tx1"/>
            </a:solidFill>
          </a:ln>
        </p:spPr>
      </p:sp>
      <p:sp>
        <p:nvSpPr>
          <p:cNvPr id="218116" name="Rectangle 3"/>
          <p:cNvSpPr>
            <a:spLocks noGrp="1" noChangeArrowheads="1"/>
          </p:cNvSpPr>
          <p:nvPr>
            <p:ph type="body" idx="1"/>
          </p:nvPr>
        </p:nvSpPr>
        <p:spPr>
          <a:xfrm>
            <a:off x="906463" y="4718050"/>
            <a:ext cx="4981575" cy="4468813"/>
          </a:xfrm>
          <a:noFill/>
          <a:ln/>
        </p:spPr>
        <p:txBody>
          <a:bodyPr lIns="90488" tIns="44450" rIns="90488" bIns="44450"/>
          <a:lstStyle/>
          <a:p>
            <a:pPr eaLnBrk="1" hangingPunct="1"/>
            <a:endParaRPr lang="en-AU"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EC525ADB-639A-4E1F-9797-0B98A7BBBDB3}" type="slidenum">
              <a:rPr lang="en-AU"/>
              <a:pPr/>
              <a:t>76</a:t>
            </a:fld>
            <a:endParaRPr lang="en-AU"/>
          </a:p>
        </p:txBody>
      </p:sp>
      <p:sp>
        <p:nvSpPr>
          <p:cNvPr id="219139" name="Rectangle 2"/>
          <p:cNvSpPr>
            <a:spLocks noRo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56A97A47-DCEB-46BD-9435-9E08FFE14F13}" type="slidenum">
              <a:rPr lang="en-AU"/>
              <a:pPr/>
              <a:t>77</a:t>
            </a:fld>
            <a:endParaRPr lang="en-AU"/>
          </a:p>
        </p:txBody>
      </p:sp>
      <p:sp>
        <p:nvSpPr>
          <p:cNvPr id="220163" name="Rectangle 2"/>
          <p:cNvSpPr>
            <a:spLocks noRo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16B2520F-A2DB-4909-B1A1-E5A6324B9E73}" type="slidenum">
              <a:rPr lang="en-AU"/>
              <a:pPr/>
              <a:t>78</a:t>
            </a:fld>
            <a:endParaRPr lang="en-AU"/>
          </a:p>
        </p:txBody>
      </p:sp>
      <p:sp>
        <p:nvSpPr>
          <p:cNvPr id="221187" name="Rectangle 2"/>
          <p:cNvSpPr>
            <a:spLocks noRo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1D257046-4775-4357-88AC-0D70F747F49A}" type="slidenum">
              <a:rPr lang="en-AU"/>
              <a:pPr/>
              <a:t>79</a:t>
            </a:fld>
            <a:endParaRPr lang="en-AU"/>
          </a:p>
        </p:txBody>
      </p:sp>
      <p:sp>
        <p:nvSpPr>
          <p:cNvPr id="222211" name="Rectangle 2"/>
          <p:cNvSpPr>
            <a:spLocks noRo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2A5CD6BB-0C0F-41C9-96F4-DA35D6AF75FC}" type="slidenum">
              <a:rPr lang="en-AU"/>
              <a:pPr/>
              <a:t>8</a:t>
            </a:fld>
            <a:endParaRPr lang="en-AU"/>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8CCFE108-44CC-46B6-9E1E-E90D9F47572A}" type="slidenum">
              <a:rPr lang="en-AU"/>
              <a:pPr/>
              <a:t>80</a:t>
            </a:fld>
            <a:endParaRPr lang="en-AU"/>
          </a:p>
        </p:txBody>
      </p:sp>
      <p:sp>
        <p:nvSpPr>
          <p:cNvPr id="223235" name="Rectangle 2"/>
          <p:cNvSpPr>
            <a:spLocks noRo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2EAF2664-EC7C-4FEA-954A-1F3599D1772F}" type="slidenum">
              <a:rPr lang="en-AU"/>
              <a:pPr/>
              <a:t>81</a:t>
            </a:fld>
            <a:endParaRPr lang="en-AU"/>
          </a:p>
        </p:txBody>
      </p:sp>
      <p:sp>
        <p:nvSpPr>
          <p:cNvPr id="224259" name="Rectangle 2"/>
          <p:cNvSpPr>
            <a:spLocks noRo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324FC6EE-D150-4DFF-8E8C-283963C2EBD2}" type="slidenum">
              <a:rPr lang="en-AU"/>
              <a:pPr/>
              <a:t>82</a:t>
            </a:fld>
            <a:endParaRPr lang="en-AU"/>
          </a:p>
        </p:txBody>
      </p:sp>
      <p:sp>
        <p:nvSpPr>
          <p:cNvPr id="225283" name="Rectangle 2"/>
          <p:cNvSpPr>
            <a:spLocks noRo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0B787354-C0D8-4DBE-952D-F2A82AE57396}" type="slidenum">
              <a:rPr lang="en-AU"/>
              <a:pPr/>
              <a:t>83</a:t>
            </a:fld>
            <a:endParaRPr lang="en-AU"/>
          </a:p>
        </p:txBody>
      </p:sp>
      <p:sp>
        <p:nvSpPr>
          <p:cNvPr id="226307" name="Rectangle 2"/>
          <p:cNvSpPr>
            <a:spLocks noRo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46F0ABF3-355B-4E12-87BE-811C0F50F388}" type="slidenum">
              <a:rPr lang="en-AU"/>
              <a:pPr/>
              <a:t>84</a:t>
            </a:fld>
            <a:endParaRPr lang="en-AU"/>
          </a:p>
        </p:txBody>
      </p:sp>
      <p:sp>
        <p:nvSpPr>
          <p:cNvPr id="227331" name="Rectangle 2"/>
          <p:cNvSpPr>
            <a:spLocks noRo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52A4C9B0-5F52-4FCA-A9E0-EA41D56E8DB1}" type="slidenum">
              <a:rPr lang="en-AU"/>
              <a:pPr/>
              <a:t>85</a:t>
            </a:fld>
            <a:endParaRPr lang="en-AU"/>
          </a:p>
        </p:txBody>
      </p:sp>
      <p:sp>
        <p:nvSpPr>
          <p:cNvPr id="228355" name="Rectangle 2"/>
          <p:cNvSpPr>
            <a:spLocks noRo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738164E6-EC1E-445E-B990-E9F15E7F3984}" type="slidenum">
              <a:rPr lang="en-AU"/>
              <a:pPr/>
              <a:t>86</a:t>
            </a:fld>
            <a:endParaRPr lang="en-AU"/>
          </a:p>
        </p:txBody>
      </p:sp>
      <p:sp>
        <p:nvSpPr>
          <p:cNvPr id="229379" name="Rectangle 2"/>
          <p:cNvSpPr>
            <a:spLocks noRo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42DD1A00-3389-4002-96EA-205D844E0924}" type="slidenum">
              <a:rPr lang="en-AU"/>
              <a:pPr/>
              <a:t>87</a:t>
            </a:fld>
            <a:endParaRPr lang="en-AU"/>
          </a:p>
        </p:txBody>
      </p:sp>
      <p:sp>
        <p:nvSpPr>
          <p:cNvPr id="230403" name="Rectangle 2"/>
          <p:cNvSpPr>
            <a:spLocks noRo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F4DC6A33-2C79-4524-8C4C-0ACB9CE7DAA9}" type="slidenum">
              <a:rPr lang="en-AU"/>
              <a:pPr/>
              <a:t>88</a:t>
            </a:fld>
            <a:endParaRPr lang="en-AU"/>
          </a:p>
        </p:txBody>
      </p:sp>
      <p:sp>
        <p:nvSpPr>
          <p:cNvPr id="231427" name="Rectangle 2"/>
          <p:cNvSpPr>
            <a:spLocks noChangeArrowheads="1"/>
          </p:cNvSpPr>
          <p:nvPr/>
        </p:nvSpPr>
        <p:spPr bwMode="auto">
          <a:xfrm>
            <a:off x="3836988" y="0"/>
            <a:ext cx="2928937" cy="508000"/>
          </a:xfrm>
          <a:prstGeom prst="rect">
            <a:avLst/>
          </a:prstGeom>
          <a:noFill/>
          <a:ln w="12700">
            <a:noFill/>
            <a:miter lim="800000"/>
            <a:headEnd/>
            <a:tailEnd/>
          </a:ln>
        </p:spPr>
        <p:txBody>
          <a:bodyPr wrap="none" anchor="ctr"/>
          <a:lstStyle/>
          <a:p>
            <a:endParaRPr lang="en-US"/>
          </a:p>
        </p:txBody>
      </p:sp>
      <p:sp>
        <p:nvSpPr>
          <p:cNvPr id="231428" name="Rectangle 3"/>
          <p:cNvSpPr>
            <a:spLocks noChangeArrowheads="1"/>
          </p:cNvSpPr>
          <p:nvPr/>
        </p:nvSpPr>
        <p:spPr bwMode="auto">
          <a:xfrm>
            <a:off x="3836988" y="9421813"/>
            <a:ext cx="2928937" cy="509587"/>
          </a:xfrm>
          <a:prstGeom prst="rect">
            <a:avLst/>
          </a:prstGeom>
          <a:noFill/>
          <a:ln w="12700">
            <a:noFill/>
            <a:miter lim="800000"/>
            <a:headEnd/>
            <a:tailEnd/>
          </a:ln>
        </p:spPr>
        <p:txBody>
          <a:bodyPr lIns="19050" tIns="0" rIns="19050" bIns="0" anchor="b"/>
          <a:lstStyle/>
          <a:p>
            <a:pPr algn="r" eaLnBrk="0" hangingPunct="0"/>
            <a:r>
              <a:rPr lang="en-US" sz="1000" i="1">
                <a:latin typeface="Times New Roman" pitchFamily="18" charset="0"/>
              </a:rPr>
              <a:t>13</a:t>
            </a:r>
          </a:p>
        </p:txBody>
      </p:sp>
      <p:sp>
        <p:nvSpPr>
          <p:cNvPr id="231429" name="Rectangle 4"/>
          <p:cNvSpPr>
            <a:spLocks noChangeArrowheads="1"/>
          </p:cNvSpPr>
          <p:nvPr/>
        </p:nvSpPr>
        <p:spPr bwMode="auto">
          <a:xfrm>
            <a:off x="-26988" y="9421813"/>
            <a:ext cx="2982913" cy="509587"/>
          </a:xfrm>
          <a:prstGeom prst="rect">
            <a:avLst/>
          </a:prstGeom>
          <a:noFill/>
          <a:ln w="12700">
            <a:noFill/>
            <a:miter lim="800000"/>
            <a:headEnd/>
            <a:tailEnd/>
          </a:ln>
        </p:spPr>
        <p:txBody>
          <a:bodyPr wrap="none" anchor="ctr"/>
          <a:lstStyle/>
          <a:p>
            <a:endParaRPr lang="en-US"/>
          </a:p>
        </p:txBody>
      </p:sp>
      <p:sp>
        <p:nvSpPr>
          <p:cNvPr id="231430" name="Rectangle 5"/>
          <p:cNvSpPr>
            <a:spLocks noChangeArrowheads="1"/>
          </p:cNvSpPr>
          <p:nvPr/>
        </p:nvSpPr>
        <p:spPr bwMode="auto">
          <a:xfrm>
            <a:off x="-26988" y="0"/>
            <a:ext cx="2982913" cy="508000"/>
          </a:xfrm>
          <a:prstGeom prst="rect">
            <a:avLst/>
          </a:prstGeom>
          <a:noFill/>
          <a:ln w="12700">
            <a:noFill/>
            <a:miter lim="800000"/>
            <a:headEnd/>
            <a:tailEnd/>
          </a:ln>
        </p:spPr>
        <p:txBody>
          <a:bodyPr wrap="none" anchor="ctr"/>
          <a:lstStyle/>
          <a:p>
            <a:endParaRPr lang="en-US"/>
          </a:p>
        </p:txBody>
      </p:sp>
      <p:sp>
        <p:nvSpPr>
          <p:cNvPr id="231431" name="Rectangle 6"/>
          <p:cNvSpPr>
            <a:spLocks noRot="1" noChangeArrowheads="1" noTextEdit="1"/>
          </p:cNvSpPr>
          <p:nvPr>
            <p:ph type="sldImg"/>
          </p:nvPr>
        </p:nvSpPr>
        <p:spPr>
          <a:xfrm>
            <a:off x="923925" y="752475"/>
            <a:ext cx="4946650" cy="3709988"/>
          </a:xfrm>
          <a:ln w="12700" cap="flat">
            <a:solidFill>
              <a:schemeClr val="tx1"/>
            </a:solidFill>
          </a:ln>
        </p:spPr>
      </p:sp>
      <p:sp>
        <p:nvSpPr>
          <p:cNvPr id="231432" name="Rectangle 7"/>
          <p:cNvSpPr>
            <a:spLocks noGrp="1" noChangeArrowheads="1"/>
          </p:cNvSpPr>
          <p:nvPr>
            <p:ph type="body" idx="1"/>
          </p:nvPr>
        </p:nvSpPr>
        <p:spPr>
          <a:xfrm>
            <a:off x="911225" y="4710113"/>
            <a:ext cx="4970463" cy="4456112"/>
          </a:xfrm>
          <a:noFill/>
          <a:ln/>
        </p:spPr>
        <p:txBody>
          <a:bodyPr lIns="90488" tIns="44450" rIns="90488" bIns="44450"/>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86D68CCC-C5C8-48C2-9243-F2F2FDF031D0}" type="slidenum">
              <a:rPr lang="en-AU"/>
              <a:pPr/>
              <a:t>89</a:t>
            </a:fld>
            <a:endParaRPr lang="en-AU"/>
          </a:p>
        </p:txBody>
      </p:sp>
      <p:sp>
        <p:nvSpPr>
          <p:cNvPr id="232451" name="Rectangle 2"/>
          <p:cNvSpPr>
            <a:spLocks noChangeArrowheads="1"/>
          </p:cNvSpPr>
          <p:nvPr/>
        </p:nvSpPr>
        <p:spPr bwMode="auto">
          <a:xfrm>
            <a:off x="3836988" y="0"/>
            <a:ext cx="2928937" cy="508000"/>
          </a:xfrm>
          <a:prstGeom prst="rect">
            <a:avLst/>
          </a:prstGeom>
          <a:noFill/>
          <a:ln w="12700">
            <a:noFill/>
            <a:miter lim="800000"/>
            <a:headEnd/>
            <a:tailEnd/>
          </a:ln>
        </p:spPr>
        <p:txBody>
          <a:bodyPr wrap="none" anchor="ctr"/>
          <a:lstStyle/>
          <a:p>
            <a:endParaRPr lang="en-US"/>
          </a:p>
        </p:txBody>
      </p:sp>
      <p:sp>
        <p:nvSpPr>
          <p:cNvPr id="232452" name="Rectangle 3"/>
          <p:cNvSpPr>
            <a:spLocks noChangeArrowheads="1"/>
          </p:cNvSpPr>
          <p:nvPr/>
        </p:nvSpPr>
        <p:spPr bwMode="auto">
          <a:xfrm>
            <a:off x="3836988" y="9421813"/>
            <a:ext cx="2928937" cy="509587"/>
          </a:xfrm>
          <a:prstGeom prst="rect">
            <a:avLst/>
          </a:prstGeom>
          <a:noFill/>
          <a:ln w="12700">
            <a:noFill/>
            <a:miter lim="800000"/>
            <a:headEnd/>
            <a:tailEnd/>
          </a:ln>
        </p:spPr>
        <p:txBody>
          <a:bodyPr lIns="19050" tIns="0" rIns="19050" bIns="0" anchor="b"/>
          <a:lstStyle/>
          <a:p>
            <a:pPr algn="r" eaLnBrk="0" hangingPunct="0"/>
            <a:r>
              <a:rPr lang="en-US" sz="1000" i="1">
                <a:latin typeface="Times New Roman" pitchFamily="18" charset="0"/>
              </a:rPr>
              <a:t>13</a:t>
            </a:r>
          </a:p>
        </p:txBody>
      </p:sp>
      <p:sp>
        <p:nvSpPr>
          <p:cNvPr id="232453" name="Rectangle 4"/>
          <p:cNvSpPr>
            <a:spLocks noChangeArrowheads="1"/>
          </p:cNvSpPr>
          <p:nvPr/>
        </p:nvSpPr>
        <p:spPr bwMode="auto">
          <a:xfrm>
            <a:off x="-26988" y="9421813"/>
            <a:ext cx="2982913" cy="509587"/>
          </a:xfrm>
          <a:prstGeom prst="rect">
            <a:avLst/>
          </a:prstGeom>
          <a:noFill/>
          <a:ln w="12700">
            <a:noFill/>
            <a:miter lim="800000"/>
            <a:headEnd/>
            <a:tailEnd/>
          </a:ln>
        </p:spPr>
        <p:txBody>
          <a:bodyPr wrap="none" anchor="ctr"/>
          <a:lstStyle/>
          <a:p>
            <a:endParaRPr lang="en-US"/>
          </a:p>
        </p:txBody>
      </p:sp>
      <p:sp>
        <p:nvSpPr>
          <p:cNvPr id="232454" name="Rectangle 5"/>
          <p:cNvSpPr>
            <a:spLocks noChangeArrowheads="1"/>
          </p:cNvSpPr>
          <p:nvPr/>
        </p:nvSpPr>
        <p:spPr bwMode="auto">
          <a:xfrm>
            <a:off x="-26988" y="0"/>
            <a:ext cx="2982913" cy="508000"/>
          </a:xfrm>
          <a:prstGeom prst="rect">
            <a:avLst/>
          </a:prstGeom>
          <a:noFill/>
          <a:ln w="12700">
            <a:noFill/>
            <a:miter lim="800000"/>
            <a:headEnd/>
            <a:tailEnd/>
          </a:ln>
        </p:spPr>
        <p:txBody>
          <a:bodyPr wrap="none" anchor="ctr"/>
          <a:lstStyle/>
          <a:p>
            <a:endParaRPr lang="en-US"/>
          </a:p>
        </p:txBody>
      </p:sp>
      <p:sp>
        <p:nvSpPr>
          <p:cNvPr id="232455" name="Rectangle 6"/>
          <p:cNvSpPr>
            <a:spLocks noRot="1" noChangeArrowheads="1" noTextEdit="1"/>
          </p:cNvSpPr>
          <p:nvPr>
            <p:ph type="sldImg"/>
          </p:nvPr>
        </p:nvSpPr>
        <p:spPr>
          <a:xfrm>
            <a:off x="923925" y="752475"/>
            <a:ext cx="4946650" cy="3709988"/>
          </a:xfrm>
          <a:ln w="12700" cap="flat">
            <a:solidFill>
              <a:schemeClr val="tx1"/>
            </a:solidFill>
          </a:ln>
        </p:spPr>
      </p:sp>
      <p:sp>
        <p:nvSpPr>
          <p:cNvPr id="232456" name="Rectangle 7"/>
          <p:cNvSpPr>
            <a:spLocks noGrp="1" noChangeArrowheads="1"/>
          </p:cNvSpPr>
          <p:nvPr>
            <p:ph type="body" idx="1"/>
          </p:nvPr>
        </p:nvSpPr>
        <p:spPr>
          <a:xfrm>
            <a:off x="911225" y="4710113"/>
            <a:ext cx="4970463" cy="4456112"/>
          </a:xfrm>
          <a:noFill/>
          <a:ln/>
        </p:spPr>
        <p:txBody>
          <a:bodyPr lIns="90488" tIns="44450" rIns="90488" bIns="44450"/>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C1AFD7E-8A46-4129-AB1B-65601FA15EAB}" type="slidenum">
              <a:rPr lang="en-AU"/>
              <a:pPr/>
              <a:t>9</a:t>
            </a:fld>
            <a:endParaRPr lang="en-AU"/>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13D58443-2D3C-409E-8C63-8183E08A6654}" type="slidenum">
              <a:rPr lang="en-AU"/>
              <a:pPr/>
              <a:t>90</a:t>
            </a:fld>
            <a:endParaRPr lang="en-AU"/>
          </a:p>
        </p:txBody>
      </p:sp>
      <p:sp>
        <p:nvSpPr>
          <p:cNvPr id="233475" name="Rectangle 2"/>
          <p:cNvSpPr>
            <a:spLocks noRo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997E72E7-1385-4357-8864-C057982DB568}" type="slidenum">
              <a:rPr lang="en-AU"/>
              <a:pPr/>
              <a:t>91</a:t>
            </a:fld>
            <a:endParaRPr lang="en-AU"/>
          </a:p>
        </p:txBody>
      </p:sp>
      <p:sp>
        <p:nvSpPr>
          <p:cNvPr id="234499" name="Rectangle 2"/>
          <p:cNvSpPr>
            <a:spLocks noRo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4409912E-13EC-4F8B-BCFB-AE5D5D9FB3B3}" type="slidenum">
              <a:rPr lang="en-AU"/>
              <a:pPr/>
              <a:t>92</a:t>
            </a:fld>
            <a:endParaRPr lang="en-AU"/>
          </a:p>
        </p:txBody>
      </p:sp>
      <p:sp>
        <p:nvSpPr>
          <p:cNvPr id="235523" name="Rectangle 2"/>
          <p:cNvSpPr>
            <a:spLocks noRo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FB6D8689-349A-46C8-AFBC-DC8A214610AA}" type="slidenum">
              <a:rPr lang="en-AU"/>
              <a:pPr/>
              <a:t>93</a:t>
            </a:fld>
            <a:endParaRPr lang="en-AU"/>
          </a:p>
        </p:txBody>
      </p:sp>
      <p:sp>
        <p:nvSpPr>
          <p:cNvPr id="236547" name="Rectangle 2"/>
          <p:cNvSpPr>
            <a:spLocks noRot="1"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62AC68B5-FD92-4DA8-AA3A-3F5054569AF9}" type="slidenum">
              <a:rPr lang="en-AU"/>
              <a:pPr/>
              <a:t>94</a:t>
            </a:fld>
            <a:endParaRPr lang="en-AU"/>
          </a:p>
        </p:txBody>
      </p:sp>
      <p:sp>
        <p:nvSpPr>
          <p:cNvPr id="237571" name="Rectangle 2"/>
          <p:cNvSpPr>
            <a:spLocks noRo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9A673187-E267-4423-AE1C-25EEC0D14073}" type="slidenum">
              <a:rPr lang="en-AU"/>
              <a:pPr/>
              <a:t>95</a:t>
            </a:fld>
            <a:endParaRPr lang="en-AU"/>
          </a:p>
        </p:txBody>
      </p:sp>
      <p:sp>
        <p:nvSpPr>
          <p:cNvPr id="238595" name="Rectangle 2"/>
          <p:cNvSpPr>
            <a:spLocks noRo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DC075FDB-9E05-41DF-A63F-29865874F924}" type="slidenum">
              <a:rPr lang="en-AU"/>
              <a:pPr/>
              <a:t>96</a:t>
            </a:fld>
            <a:endParaRPr lang="en-AU"/>
          </a:p>
        </p:txBody>
      </p:sp>
      <p:sp>
        <p:nvSpPr>
          <p:cNvPr id="239619" name="Rectangle 2"/>
          <p:cNvSpPr>
            <a:spLocks noRo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BDF6C818-E1C8-4573-A86C-5F1F37A181A8}" type="slidenum">
              <a:rPr lang="en-AU"/>
              <a:pPr/>
              <a:t>97</a:t>
            </a:fld>
            <a:endParaRPr lang="en-AU"/>
          </a:p>
        </p:txBody>
      </p:sp>
      <p:sp>
        <p:nvSpPr>
          <p:cNvPr id="240643" name="Rectangle 2"/>
          <p:cNvSpPr>
            <a:spLocks noRo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C5AF97C9-4318-47E6-9006-F871E17C0CC3}" type="slidenum">
              <a:rPr lang="en-AU"/>
              <a:pPr/>
              <a:t>98</a:t>
            </a:fld>
            <a:endParaRPr lang="en-AU"/>
          </a:p>
        </p:txBody>
      </p:sp>
      <p:sp>
        <p:nvSpPr>
          <p:cNvPr id="241667" name="Rectangle 2"/>
          <p:cNvSpPr>
            <a:spLocks noRo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AA4911F0-4EF3-40D4-98FE-2FA058B02102}" type="slidenum">
              <a:rPr lang="en-AU"/>
              <a:pPr/>
              <a:t>99</a:t>
            </a:fld>
            <a:endParaRPr lang="en-AU"/>
          </a:p>
        </p:txBody>
      </p:sp>
      <p:sp>
        <p:nvSpPr>
          <p:cNvPr id="242691" name="Rectangle 2"/>
          <p:cNvSpPr>
            <a:spLocks noChangeArrowheads="1"/>
          </p:cNvSpPr>
          <p:nvPr/>
        </p:nvSpPr>
        <p:spPr bwMode="auto">
          <a:xfrm>
            <a:off x="3836988" y="0"/>
            <a:ext cx="2928937" cy="508000"/>
          </a:xfrm>
          <a:prstGeom prst="rect">
            <a:avLst/>
          </a:prstGeom>
          <a:noFill/>
          <a:ln w="12700">
            <a:noFill/>
            <a:miter lim="800000"/>
            <a:headEnd/>
            <a:tailEnd/>
          </a:ln>
        </p:spPr>
        <p:txBody>
          <a:bodyPr wrap="none" anchor="ctr"/>
          <a:lstStyle/>
          <a:p>
            <a:endParaRPr lang="en-US"/>
          </a:p>
        </p:txBody>
      </p:sp>
      <p:sp>
        <p:nvSpPr>
          <p:cNvPr id="242692" name="Rectangle 3"/>
          <p:cNvSpPr>
            <a:spLocks noChangeArrowheads="1"/>
          </p:cNvSpPr>
          <p:nvPr/>
        </p:nvSpPr>
        <p:spPr bwMode="auto">
          <a:xfrm>
            <a:off x="3836988" y="9421813"/>
            <a:ext cx="2928937" cy="509587"/>
          </a:xfrm>
          <a:prstGeom prst="rect">
            <a:avLst/>
          </a:prstGeom>
          <a:noFill/>
          <a:ln w="12700">
            <a:noFill/>
            <a:miter lim="800000"/>
            <a:headEnd/>
            <a:tailEnd/>
          </a:ln>
        </p:spPr>
        <p:txBody>
          <a:bodyPr lIns="19050" tIns="0" rIns="19050" bIns="0" anchor="b"/>
          <a:lstStyle/>
          <a:p>
            <a:pPr algn="r" eaLnBrk="0" hangingPunct="0"/>
            <a:r>
              <a:rPr lang="en-US" sz="1000" i="1">
                <a:latin typeface="Times New Roman" pitchFamily="18" charset="0"/>
              </a:rPr>
              <a:t>25</a:t>
            </a:r>
          </a:p>
        </p:txBody>
      </p:sp>
      <p:sp>
        <p:nvSpPr>
          <p:cNvPr id="242693" name="Rectangle 4"/>
          <p:cNvSpPr>
            <a:spLocks noChangeArrowheads="1"/>
          </p:cNvSpPr>
          <p:nvPr/>
        </p:nvSpPr>
        <p:spPr bwMode="auto">
          <a:xfrm>
            <a:off x="-26988" y="9421813"/>
            <a:ext cx="2982913" cy="509587"/>
          </a:xfrm>
          <a:prstGeom prst="rect">
            <a:avLst/>
          </a:prstGeom>
          <a:noFill/>
          <a:ln w="12700">
            <a:noFill/>
            <a:miter lim="800000"/>
            <a:headEnd/>
            <a:tailEnd/>
          </a:ln>
        </p:spPr>
        <p:txBody>
          <a:bodyPr wrap="none" anchor="ctr"/>
          <a:lstStyle/>
          <a:p>
            <a:endParaRPr lang="en-US"/>
          </a:p>
        </p:txBody>
      </p:sp>
      <p:sp>
        <p:nvSpPr>
          <p:cNvPr id="242694" name="Rectangle 5"/>
          <p:cNvSpPr>
            <a:spLocks noChangeArrowheads="1"/>
          </p:cNvSpPr>
          <p:nvPr/>
        </p:nvSpPr>
        <p:spPr bwMode="auto">
          <a:xfrm>
            <a:off x="-26988" y="0"/>
            <a:ext cx="2982913" cy="508000"/>
          </a:xfrm>
          <a:prstGeom prst="rect">
            <a:avLst/>
          </a:prstGeom>
          <a:noFill/>
          <a:ln w="12700">
            <a:noFill/>
            <a:miter lim="800000"/>
            <a:headEnd/>
            <a:tailEnd/>
          </a:ln>
        </p:spPr>
        <p:txBody>
          <a:bodyPr wrap="none" anchor="ctr"/>
          <a:lstStyle/>
          <a:p>
            <a:endParaRPr lang="en-US"/>
          </a:p>
        </p:txBody>
      </p:sp>
      <p:sp>
        <p:nvSpPr>
          <p:cNvPr id="242695" name="Rectangle 6"/>
          <p:cNvSpPr>
            <a:spLocks noRot="1" noChangeArrowheads="1" noTextEdit="1"/>
          </p:cNvSpPr>
          <p:nvPr>
            <p:ph type="sldImg"/>
          </p:nvPr>
        </p:nvSpPr>
        <p:spPr>
          <a:xfrm>
            <a:off x="923925" y="752475"/>
            <a:ext cx="4946650" cy="3709988"/>
          </a:xfrm>
          <a:ln w="12700" cap="flat">
            <a:solidFill>
              <a:schemeClr val="tx1"/>
            </a:solidFill>
          </a:ln>
        </p:spPr>
      </p:sp>
      <p:sp>
        <p:nvSpPr>
          <p:cNvPr id="242696" name="Rectangle 7"/>
          <p:cNvSpPr>
            <a:spLocks noGrp="1" noChangeArrowheads="1"/>
          </p:cNvSpPr>
          <p:nvPr>
            <p:ph type="body" idx="1"/>
          </p:nvPr>
        </p:nvSpPr>
        <p:spPr>
          <a:xfrm>
            <a:off x="911225" y="4710113"/>
            <a:ext cx="4970463" cy="4456112"/>
          </a:xfrm>
          <a:noFill/>
          <a:ln/>
        </p:spPr>
        <p:txBody>
          <a:bodyPr lIns="90488" tIns="44450" rIns="90488" bIns="44450"/>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1988" y="125413"/>
            <a:ext cx="2132012" cy="6356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125413"/>
            <a:ext cx="6248400" cy="6356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50" y="125413"/>
            <a:ext cx="7524750" cy="8556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1188" y="1484313"/>
            <a:ext cx="4064000" cy="4997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7588" y="1484313"/>
            <a:ext cx="4065587" cy="4997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19250" y="125413"/>
            <a:ext cx="7524750" cy="85566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11188" y="1484313"/>
            <a:ext cx="4064000" cy="4997450"/>
          </a:xfrm>
        </p:spPr>
        <p:txBody>
          <a:bodyPr/>
          <a:lstStyle/>
          <a:p>
            <a:pPr lvl="0"/>
            <a:endParaRPr lang="en-US" noProof="0" smtClean="0"/>
          </a:p>
        </p:txBody>
      </p:sp>
      <p:sp>
        <p:nvSpPr>
          <p:cNvPr id="4" name="Text Placeholder 3"/>
          <p:cNvSpPr>
            <a:spLocks noGrp="1"/>
          </p:cNvSpPr>
          <p:nvPr>
            <p:ph type="body" sz="half" idx="2"/>
          </p:nvPr>
        </p:nvSpPr>
        <p:spPr>
          <a:xfrm>
            <a:off x="4827588" y="1484313"/>
            <a:ext cx="4065587" cy="4997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1619250" y="125413"/>
            <a:ext cx="7524750" cy="855662"/>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11188" y="1484313"/>
            <a:ext cx="4064000" cy="4997450"/>
          </a:xfrm>
        </p:spPr>
        <p:txBody>
          <a:bodyPr/>
          <a:lstStyle/>
          <a:p>
            <a:pPr lvl="0"/>
            <a:endParaRPr lang="en-US" noProof="0" smtClean="0"/>
          </a:p>
        </p:txBody>
      </p:sp>
      <p:sp>
        <p:nvSpPr>
          <p:cNvPr id="4" name="Text Placeholder 3"/>
          <p:cNvSpPr>
            <a:spLocks noGrp="1"/>
          </p:cNvSpPr>
          <p:nvPr>
            <p:ph type="body" sz="half" idx="2"/>
          </p:nvPr>
        </p:nvSpPr>
        <p:spPr>
          <a:xfrm>
            <a:off x="4827588" y="1484313"/>
            <a:ext cx="4065587" cy="4997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19250" y="125413"/>
            <a:ext cx="7524750" cy="8556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11188" y="1484313"/>
            <a:ext cx="4064000" cy="242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27588" y="1484313"/>
            <a:ext cx="4065587" cy="242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1188" y="4059238"/>
            <a:ext cx="4064000" cy="242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27588" y="4059238"/>
            <a:ext cx="4065587" cy="242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484313"/>
            <a:ext cx="4064000"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7588" y="1484313"/>
            <a:ext cx="4065587"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1090613"/>
            <a:ext cx="9144000" cy="5767387"/>
          </a:xfrm>
          <a:prstGeom prst="rect">
            <a:avLst/>
          </a:prstGeom>
          <a:solidFill>
            <a:srgbClr val="353535"/>
          </a:solidFill>
          <a:ln w="9525">
            <a:noFill/>
            <a:miter lim="800000"/>
            <a:headEnd/>
            <a:tailEnd/>
          </a:ln>
          <a:effectLst/>
        </p:spPr>
        <p:txBody>
          <a:bodyPr wrap="none" anchor="ctr"/>
          <a:lstStyle/>
          <a:p>
            <a:pPr>
              <a:defRPr/>
            </a:pPr>
            <a:endParaRPr lang="en-US"/>
          </a:p>
        </p:txBody>
      </p:sp>
      <p:sp>
        <p:nvSpPr>
          <p:cNvPr id="75779" name="Rectangle 3"/>
          <p:cNvSpPr>
            <a:spLocks noChangeArrowheads="1"/>
          </p:cNvSpPr>
          <p:nvPr/>
        </p:nvSpPr>
        <p:spPr bwMode="auto">
          <a:xfrm>
            <a:off x="0" y="0"/>
            <a:ext cx="9144000" cy="1062038"/>
          </a:xfrm>
          <a:prstGeom prst="rect">
            <a:avLst/>
          </a:prstGeom>
          <a:solidFill>
            <a:srgbClr val="71080C"/>
          </a:solidFill>
          <a:ln w="9525">
            <a:noFill/>
            <a:miter lim="800000"/>
            <a:headEnd/>
            <a:tailEnd/>
          </a:ln>
          <a:effectLst/>
        </p:spPr>
        <p:txBody>
          <a:bodyPr wrap="none" anchor="ctr"/>
          <a:lstStyle/>
          <a:p>
            <a:pPr>
              <a:defRPr/>
            </a:pPr>
            <a:endParaRPr lang="en-US"/>
          </a:p>
        </p:txBody>
      </p:sp>
      <p:sp>
        <p:nvSpPr>
          <p:cNvPr id="4100" name="Rectangle 4"/>
          <p:cNvSpPr>
            <a:spLocks noGrp="1" noChangeArrowheads="1"/>
          </p:cNvSpPr>
          <p:nvPr>
            <p:ph type="title"/>
          </p:nvPr>
        </p:nvSpPr>
        <p:spPr bwMode="auto">
          <a:xfrm>
            <a:off x="1619250" y="125413"/>
            <a:ext cx="7524750" cy="8556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GB" smtClean="0"/>
          </a:p>
        </p:txBody>
      </p:sp>
      <p:sp>
        <p:nvSpPr>
          <p:cNvPr id="75781" name="Rectangle 5"/>
          <p:cNvSpPr>
            <a:spLocks noGrp="1" noChangeArrowheads="1"/>
          </p:cNvSpPr>
          <p:nvPr>
            <p:ph type="body" idx="1"/>
          </p:nvPr>
        </p:nvSpPr>
        <p:spPr bwMode="auto">
          <a:xfrm>
            <a:off x="611188" y="1484313"/>
            <a:ext cx="8281987" cy="4997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5782" name="Line 6"/>
          <p:cNvSpPr>
            <a:spLocks noChangeShapeType="1"/>
          </p:cNvSpPr>
          <p:nvPr/>
        </p:nvSpPr>
        <p:spPr bwMode="auto">
          <a:xfrm>
            <a:off x="0" y="1062038"/>
            <a:ext cx="9144000" cy="0"/>
          </a:xfrm>
          <a:prstGeom prst="line">
            <a:avLst/>
          </a:prstGeom>
          <a:noFill/>
          <a:ln w="76200">
            <a:solidFill>
              <a:schemeClr val="bg1"/>
            </a:solidFill>
            <a:round/>
            <a:headEnd/>
            <a:tailEnd/>
          </a:ln>
          <a:effectLst/>
        </p:spPr>
        <p:txBody>
          <a:bodyPr/>
          <a:lstStyle/>
          <a:p>
            <a:pPr>
              <a:defRPr/>
            </a:pPr>
            <a:endParaRPr lang="en-US"/>
          </a:p>
        </p:txBody>
      </p:sp>
      <p:sp>
        <p:nvSpPr>
          <p:cNvPr id="75783" name="Text Box 7"/>
          <p:cNvSpPr txBox="1">
            <a:spLocks noChangeArrowheads="1"/>
          </p:cNvSpPr>
          <p:nvPr userDrawn="1"/>
        </p:nvSpPr>
        <p:spPr bwMode="auto">
          <a:xfrm rot="-5400000">
            <a:off x="-2568575" y="3836988"/>
            <a:ext cx="5616575" cy="336550"/>
          </a:xfrm>
          <a:prstGeom prst="rect">
            <a:avLst/>
          </a:prstGeom>
          <a:noFill/>
          <a:ln w="9525">
            <a:noFill/>
            <a:miter lim="800000"/>
            <a:headEnd/>
            <a:tailEnd/>
          </a:ln>
          <a:effectLst/>
        </p:spPr>
        <p:txBody>
          <a:bodyPr>
            <a:spAutoFit/>
          </a:bodyPr>
          <a:lstStyle/>
          <a:p>
            <a:pPr algn="r">
              <a:spcBef>
                <a:spcPct val="50000"/>
              </a:spcBef>
              <a:tabLst>
                <a:tab pos="1349375" algn="l"/>
              </a:tabLst>
              <a:defRPr/>
            </a:pPr>
            <a:r>
              <a:rPr lang="en-US" sz="1600">
                <a:solidFill>
                  <a:schemeClr val="bg2"/>
                </a:solidFill>
              </a:rPr>
              <a:t>How I Learned to Stop Worrying and Love the Survey Cycle</a:t>
            </a:r>
            <a:endParaRPr lang="en-GB" sz="1600">
              <a:solidFill>
                <a:schemeClr val="bg2"/>
              </a:solidFill>
            </a:endParaRPr>
          </a:p>
        </p:txBody>
      </p:sp>
      <p:pic>
        <p:nvPicPr>
          <p:cNvPr id="4104" name="Picture 8" descr="logo-on-red-tiny-trans"/>
          <p:cNvPicPr>
            <a:picLocks noChangeAspect="1" noChangeArrowheads="1"/>
          </p:cNvPicPr>
          <p:nvPr/>
        </p:nvPicPr>
        <p:blipFill>
          <a:blip r:embed="rId17" cstate="print"/>
          <a:srcRect/>
          <a:stretch>
            <a:fillRect/>
          </a:stretch>
        </p:blipFill>
        <p:spPr bwMode="auto">
          <a:xfrm>
            <a:off x="107950" y="115888"/>
            <a:ext cx="1270000" cy="727075"/>
          </a:xfrm>
          <a:prstGeom prst="rect">
            <a:avLst/>
          </a:prstGeom>
          <a:noFill/>
          <a:ln w="9525">
            <a:noFill/>
            <a:miter lim="800000"/>
            <a:headEnd/>
            <a:tailEnd/>
          </a:ln>
        </p:spPr>
      </p:pic>
      <p:sp>
        <p:nvSpPr>
          <p:cNvPr id="75785" name="Line 9"/>
          <p:cNvSpPr>
            <a:spLocks noChangeShapeType="1"/>
          </p:cNvSpPr>
          <p:nvPr/>
        </p:nvSpPr>
        <p:spPr bwMode="auto">
          <a:xfrm>
            <a:off x="0" y="6813550"/>
            <a:ext cx="9144000" cy="0"/>
          </a:xfrm>
          <a:prstGeom prst="line">
            <a:avLst/>
          </a:prstGeom>
          <a:noFill/>
          <a:ln w="76200">
            <a:solidFill>
              <a:srgbClr val="242424"/>
            </a:solidFill>
            <a:round/>
            <a:headEnd/>
            <a:tailEnd/>
          </a:ln>
          <a:effectLst/>
        </p:spPr>
        <p:txBody>
          <a:bodyPr/>
          <a:lstStyle/>
          <a:p>
            <a:pPr>
              <a:defRPr/>
            </a:pPr>
            <a:endParaRPr lang="en-US"/>
          </a:p>
        </p:txBody>
      </p:sp>
      <p:sp>
        <p:nvSpPr>
          <p:cNvPr id="75786" name="Text Box 10"/>
          <p:cNvSpPr txBox="1">
            <a:spLocks noChangeArrowheads="1"/>
          </p:cNvSpPr>
          <p:nvPr/>
        </p:nvSpPr>
        <p:spPr bwMode="auto">
          <a:xfrm>
            <a:off x="71438" y="765175"/>
            <a:ext cx="1476375" cy="198438"/>
          </a:xfrm>
          <a:prstGeom prst="rect">
            <a:avLst/>
          </a:prstGeom>
          <a:noFill/>
          <a:ln w="9525">
            <a:noFill/>
            <a:miter lim="800000"/>
            <a:headEnd/>
            <a:tailEnd/>
          </a:ln>
          <a:effectLst/>
        </p:spPr>
        <p:txBody>
          <a:bodyPr>
            <a:spAutoFit/>
          </a:bodyPr>
          <a:lstStyle/>
          <a:p>
            <a:pPr>
              <a:spcBef>
                <a:spcPct val="50000"/>
              </a:spcBef>
              <a:defRPr/>
            </a:pPr>
            <a:r>
              <a:rPr lang="en-NZ" sz="700">
                <a:solidFill>
                  <a:schemeClr val="bg1"/>
                </a:solidFill>
                <a:latin typeface="Gill Sans MT" pitchFamily="34" charset="0"/>
              </a:rPr>
              <a:t>DEPARTMENT OF STATISTICS</a:t>
            </a:r>
            <a:endParaRPr lang="en-GB" sz="700">
              <a:solidFill>
                <a:schemeClr val="bg1"/>
              </a:solidFill>
              <a:latin typeface="Gill Sans MT" pitchFamily="34"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78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78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8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7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build="p">
        <p:tmplLst>
          <p:tmpl lvl="1">
            <p:tnLst>
              <p:par>
                <p:cTn presetID="1" presetClass="entr" presetSubtype="0" fill="hold" nodeType="clickEffect">
                  <p:stCondLst>
                    <p:cond delay="0"/>
                  </p:stCondLst>
                  <p:childTnLst>
                    <p:set>
                      <p:cBhvr>
                        <p:cTn dur="1" fill="hold">
                          <p:stCondLst>
                            <p:cond delay="0"/>
                          </p:stCondLst>
                        </p:cTn>
                        <p:tgtEl>
                          <p:spTgt spid="7578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7578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7578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7578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75781"/>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Gill Sans MT" pitchFamily="34" charset="0"/>
        </a:defRPr>
      </a:lvl2pPr>
      <a:lvl3pPr algn="l" rtl="0" eaLnBrk="0" fontAlgn="base" hangingPunct="0">
        <a:spcBef>
          <a:spcPct val="0"/>
        </a:spcBef>
        <a:spcAft>
          <a:spcPct val="0"/>
        </a:spcAft>
        <a:defRPr sz="3200">
          <a:solidFill>
            <a:schemeClr val="bg1"/>
          </a:solidFill>
          <a:latin typeface="Gill Sans MT" pitchFamily="34" charset="0"/>
        </a:defRPr>
      </a:lvl3pPr>
      <a:lvl4pPr algn="l" rtl="0" eaLnBrk="0" fontAlgn="base" hangingPunct="0">
        <a:spcBef>
          <a:spcPct val="0"/>
        </a:spcBef>
        <a:spcAft>
          <a:spcPct val="0"/>
        </a:spcAft>
        <a:defRPr sz="3200">
          <a:solidFill>
            <a:schemeClr val="bg1"/>
          </a:solidFill>
          <a:latin typeface="Gill Sans MT" pitchFamily="34" charset="0"/>
        </a:defRPr>
      </a:lvl4pPr>
      <a:lvl5pPr algn="l" rtl="0" eaLnBrk="0" fontAlgn="base" hangingPunct="0">
        <a:spcBef>
          <a:spcPct val="0"/>
        </a:spcBef>
        <a:spcAft>
          <a:spcPct val="0"/>
        </a:spcAft>
        <a:defRPr sz="3200">
          <a:solidFill>
            <a:schemeClr val="bg1"/>
          </a:solidFill>
          <a:latin typeface="Gill Sans MT" pitchFamily="34" charset="0"/>
        </a:defRPr>
      </a:lvl5pPr>
      <a:lvl6pPr marL="457200" algn="l" rtl="0" fontAlgn="base">
        <a:spcBef>
          <a:spcPct val="0"/>
        </a:spcBef>
        <a:spcAft>
          <a:spcPct val="0"/>
        </a:spcAft>
        <a:defRPr sz="3200">
          <a:solidFill>
            <a:schemeClr val="bg1"/>
          </a:solidFill>
          <a:latin typeface="Gill Sans MT" pitchFamily="34" charset="0"/>
        </a:defRPr>
      </a:lvl6pPr>
      <a:lvl7pPr marL="914400" algn="l" rtl="0" fontAlgn="base">
        <a:spcBef>
          <a:spcPct val="0"/>
        </a:spcBef>
        <a:spcAft>
          <a:spcPct val="0"/>
        </a:spcAft>
        <a:defRPr sz="3200">
          <a:solidFill>
            <a:schemeClr val="bg1"/>
          </a:solidFill>
          <a:latin typeface="Gill Sans MT" pitchFamily="34" charset="0"/>
        </a:defRPr>
      </a:lvl7pPr>
      <a:lvl8pPr marL="1371600" algn="l" rtl="0" fontAlgn="base">
        <a:spcBef>
          <a:spcPct val="0"/>
        </a:spcBef>
        <a:spcAft>
          <a:spcPct val="0"/>
        </a:spcAft>
        <a:defRPr sz="3200">
          <a:solidFill>
            <a:schemeClr val="bg1"/>
          </a:solidFill>
          <a:latin typeface="Gill Sans MT" pitchFamily="34" charset="0"/>
        </a:defRPr>
      </a:lvl8pPr>
      <a:lvl9pPr marL="1828800" algn="l" rtl="0" fontAlgn="base">
        <a:spcBef>
          <a:spcPct val="0"/>
        </a:spcBef>
        <a:spcAft>
          <a:spcPct val="0"/>
        </a:spcAft>
        <a:defRPr sz="3200">
          <a:solidFill>
            <a:schemeClr val="bg1"/>
          </a:solidFill>
          <a:latin typeface="Gill Sans MT" pitchFamily="34" charset="0"/>
        </a:defRPr>
      </a:lvl9pPr>
    </p:titleStyle>
    <p:bodyStyle>
      <a:lvl1pPr marL="342900" indent="-342900" algn="l" rtl="0" eaLnBrk="0" fontAlgn="base" hangingPunct="0">
        <a:spcBef>
          <a:spcPct val="50000"/>
        </a:spcBef>
        <a:spcAft>
          <a:spcPct val="50000"/>
        </a:spcAft>
        <a:buFont typeface="Wingdings" pitchFamily="2" charset="2"/>
        <a:buChar char="§"/>
        <a:defRPr sz="2800">
          <a:solidFill>
            <a:srgbClr val="F2F2F2"/>
          </a:solidFill>
          <a:latin typeface="+mn-lt"/>
          <a:ea typeface="+mn-ea"/>
          <a:cs typeface="+mn-cs"/>
        </a:defRPr>
      </a:lvl1pPr>
      <a:lvl2pPr marL="742950" indent="-285750" algn="l" rtl="0" eaLnBrk="0" fontAlgn="base" hangingPunct="0">
        <a:spcBef>
          <a:spcPct val="50000"/>
        </a:spcBef>
        <a:spcAft>
          <a:spcPct val="50000"/>
        </a:spcAft>
        <a:buFont typeface="Wingdings" pitchFamily="2" charset="2"/>
        <a:buChar char="§"/>
        <a:defRPr sz="2800">
          <a:solidFill>
            <a:srgbClr val="F2F2F2"/>
          </a:solidFill>
          <a:latin typeface="+mn-lt"/>
        </a:defRPr>
      </a:lvl2pPr>
      <a:lvl3pPr marL="1143000" indent="-228600" algn="l" rtl="0" eaLnBrk="0" fontAlgn="base" hangingPunct="0">
        <a:spcBef>
          <a:spcPct val="50000"/>
        </a:spcBef>
        <a:spcAft>
          <a:spcPct val="50000"/>
        </a:spcAft>
        <a:buFont typeface="Wingdings" pitchFamily="2" charset="2"/>
        <a:buChar char="§"/>
        <a:defRPr sz="2800">
          <a:solidFill>
            <a:srgbClr val="F2F2F2"/>
          </a:solidFill>
          <a:latin typeface="+mn-lt"/>
        </a:defRPr>
      </a:lvl3pPr>
      <a:lvl4pPr marL="1600200" indent="-228600" algn="l" rtl="0" eaLnBrk="0" fontAlgn="base" hangingPunct="0">
        <a:spcBef>
          <a:spcPct val="50000"/>
        </a:spcBef>
        <a:spcAft>
          <a:spcPct val="50000"/>
        </a:spcAft>
        <a:buFont typeface="Wingdings" pitchFamily="2" charset="2"/>
        <a:buChar char="§"/>
        <a:defRPr sz="2800">
          <a:solidFill>
            <a:srgbClr val="F2F2F2"/>
          </a:solidFill>
          <a:latin typeface="+mn-lt"/>
        </a:defRPr>
      </a:lvl4pPr>
      <a:lvl5pPr marL="2057400" indent="-228600" algn="l" rtl="0" eaLnBrk="0" fontAlgn="base" hangingPunct="0">
        <a:spcBef>
          <a:spcPct val="50000"/>
        </a:spcBef>
        <a:spcAft>
          <a:spcPct val="50000"/>
        </a:spcAft>
        <a:buFont typeface="Wingdings" pitchFamily="2" charset="2"/>
        <a:buChar char="§"/>
        <a:defRPr sz="2800">
          <a:solidFill>
            <a:srgbClr val="F2F2F2"/>
          </a:solidFill>
          <a:latin typeface="+mn-lt"/>
        </a:defRPr>
      </a:lvl5pPr>
      <a:lvl6pPr marL="2514600" indent="-228600" algn="l" rtl="0" fontAlgn="base">
        <a:spcBef>
          <a:spcPct val="50000"/>
        </a:spcBef>
        <a:spcAft>
          <a:spcPct val="50000"/>
        </a:spcAft>
        <a:buFont typeface="Wingdings" pitchFamily="2" charset="2"/>
        <a:buChar char="§"/>
        <a:defRPr sz="2800">
          <a:solidFill>
            <a:srgbClr val="F2F2F2"/>
          </a:solidFill>
          <a:latin typeface="+mn-lt"/>
        </a:defRPr>
      </a:lvl6pPr>
      <a:lvl7pPr marL="2971800" indent="-228600" algn="l" rtl="0" fontAlgn="base">
        <a:spcBef>
          <a:spcPct val="50000"/>
        </a:spcBef>
        <a:spcAft>
          <a:spcPct val="50000"/>
        </a:spcAft>
        <a:buFont typeface="Wingdings" pitchFamily="2" charset="2"/>
        <a:buChar char="§"/>
        <a:defRPr sz="2800">
          <a:solidFill>
            <a:srgbClr val="F2F2F2"/>
          </a:solidFill>
          <a:latin typeface="+mn-lt"/>
        </a:defRPr>
      </a:lvl7pPr>
      <a:lvl8pPr marL="3429000" indent="-228600" algn="l" rtl="0" fontAlgn="base">
        <a:spcBef>
          <a:spcPct val="50000"/>
        </a:spcBef>
        <a:spcAft>
          <a:spcPct val="50000"/>
        </a:spcAft>
        <a:buFont typeface="Wingdings" pitchFamily="2" charset="2"/>
        <a:buChar char="§"/>
        <a:defRPr sz="2800">
          <a:solidFill>
            <a:srgbClr val="F2F2F2"/>
          </a:solidFill>
          <a:latin typeface="+mn-lt"/>
        </a:defRPr>
      </a:lvl8pPr>
      <a:lvl9pPr marL="3886200" indent="-228600" algn="l" rtl="0" fontAlgn="base">
        <a:spcBef>
          <a:spcPct val="50000"/>
        </a:spcBef>
        <a:spcAft>
          <a:spcPct val="50000"/>
        </a:spcAft>
        <a:buFont typeface="Wingdings" pitchFamily="2" charset="2"/>
        <a:buChar char="§"/>
        <a:defRPr sz="2800">
          <a:solidFill>
            <a:srgbClr val="F2F2F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3.wmf"/></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02.xml"/><Relationship Id="rId4" Type="http://schemas.openxmlformats.org/officeDocument/2006/relationships/image" Target="../media/image36.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06.xml"/><Relationship Id="rId4" Type="http://schemas.openxmlformats.org/officeDocument/2006/relationships/image" Target="../media/image28.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107.xml"/><Relationship Id="rId4" Type="http://schemas.openxmlformats.org/officeDocument/2006/relationships/image" Target="../media/image28.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3.wmf"/></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10.xml"/><Relationship Id="rId4" Type="http://schemas.openxmlformats.org/officeDocument/2006/relationships/image" Target="../media/image9.wmf"/></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14.xml"/><Relationship Id="rId1" Type="http://schemas.openxmlformats.org/officeDocument/2006/relationships/tags" Target="../tags/tag111.xml"/><Relationship Id="rId4" Type="http://schemas.openxmlformats.org/officeDocument/2006/relationships/image" Target="../media/image37.wmf"/></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vmlDrawing" Target="../drawings/vmlDrawing3.vml"/><Relationship Id="rId5" Type="http://schemas.openxmlformats.org/officeDocument/2006/relationships/oleObject" Target="../embeddings/Microsoft_Office_Excel_Chart1.xls"/><Relationship Id="rId4"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13.xml"/><Relationship Id="rId1" Type="http://schemas.openxmlformats.org/officeDocument/2006/relationships/tags" Target="../tags/tag113.xml"/><Relationship Id="rId4" Type="http://schemas.openxmlformats.org/officeDocument/2006/relationships/image" Target="../media/image39.wmf"/></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tags" Target="../tags/tag114.xml"/><Relationship Id="rId4" Type="http://schemas.openxmlformats.org/officeDocument/2006/relationships/image" Target="../media/image40.wmf"/></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16.xml"/><Relationship Id="rId4" Type="http://schemas.openxmlformats.org/officeDocument/2006/relationships/image" Target="../media/image41.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4.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xml"/><Relationship Id="rId1" Type="http://schemas.openxmlformats.org/officeDocument/2006/relationships/tags" Target="../tags/tag12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1.xml"/><Relationship Id="rId1" Type="http://schemas.openxmlformats.org/officeDocument/2006/relationships/tags" Target="../tags/tag123.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2.xml"/><Relationship Id="rId1" Type="http://schemas.openxmlformats.org/officeDocument/2006/relationships/tags" Target="../tags/tag131.xml"/><Relationship Id="rId5" Type="http://schemas.openxmlformats.org/officeDocument/2006/relationships/image" Target="../media/image2.jpeg"/><Relationship Id="rId4" Type="http://schemas.openxmlformats.org/officeDocument/2006/relationships/hyperlink" Target="http://images.google.co.nz/imgres?imgurl=http://www.esperanto.mv.ru/Usono/Bildaro/Twain1.jpg&amp;imgrefurl=http://www.esperanto.mv.ru/Usono/P3c19.html&amp;h=207&amp;w=186&amp;sz=6&amp;tbnid=AIycujclDx4J:&amp;tbnh=99&amp;tbnw=89&amp;start=1&amp;prev=/images%3Fq%3DMARK%2BTWAIN%26hl%3Den%26lr%3D%26sa%3DN" TargetMode="Externa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1.xml"/><Relationship Id="rId1" Type="http://schemas.openxmlformats.org/officeDocument/2006/relationships/tags" Target="../tags/tag132.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1.xml"/><Relationship Id="rId1" Type="http://schemas.openxmlformats.org/officeDocument/2006/relationships/tags" Target="../tags/tag133.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1.xml"/><Relationship Id="rId1" Type="http://schemas.openxmlformats.org/officeDocument/2006/relationships/tags" Target="../tags/tag134.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1.xml"/><Relationship Id="rId1" Type="http://schemas.openxmlformats.org/officeDocument/2006/relationships/tags" Target="../tags/tag135.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1.xml"/><Relationship Id="rId1" Type="http://schemas.openxmlformats.org/officeDocument/2006/relationships/tags" Target="../tags/tag13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1.wmf"/><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hyperlink" Target="http://images.google.co.nz/imgres?imgurl=http://www.esperanto.mv.ru/Usono/Bildaro/Twain1.jpg&amp;imgrefurl=http://www.esperanto.mv.ru/Usono/P3c19.html&amp;h=207&amp;w=186&amp;sz=6&amp;tbnid=AIycujclDx4J:&amp;tbnh=99&amp;tbnw=89&amp;start=1&amp;prev=/images%3Fq%3DMARK%2BTWAIN%26hl%3Den%26lr%3D%26sa%3DN"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20.xml"/><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24.xml"/><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28.xml"/><Relationship Id="rId5" Type="http://schemas.openxmlformats.org/officeDocument/2006/relationships/image" Target="../media/image15.pn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33.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4.xml"/><Relationship Id="rId1" Type="http://schemas.openxmlformats.org/officeDocument/2006/relationships/tags" Target="../tags/tag48.xml"/><Relationship Id="rId4" Type="http://schemas.openxmlformats.org/officeDocument/2006/relationships/image" Target="../media/image3.w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4.xml"/><Relationship Id="rId1" Type="http://schemas.openxmlformats.org/officeDocument/2006/relationships/tags" Target="../tags/tag49.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4.xml"/><Relationship Id="rId1" Type="http://schemas.openxmlformats.org/officeDocument/2006/relationships/tags" Target="../tags/tag60.xml"/><Relationship Id="rId4" Type="http://schemas.openxmlformats.org/officeDocument/2006/relationships/image" Target="../media/image3.wm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4.xml"/><Relationship Id="rId1" Type="http://schemas.openxmlformats.org/officeDocument/2006/relationships/tags" Target="../tags/tag61.xml"/><Relationship Id="rId4" Type="http://schemas.openxmlformats.org/officeDocument/2006/relationships/image" Target="../media/image20.w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4.xml"/><Relationship Id="rId1" Type="http://schemas.openxmlformats.org/officeDocument/2006/relationships/tags" Target="../tags/tag62.xml"/><Relationship Id="rId4" Type="http://schemas.openxmlformats.org/officeDocument/2006/relationships/image" Target="../media/image3.w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4.xml"/><Relationship Id="rId1" Type="http://schemas.openxmlformats.org/officeDocument/2006/relationships/tags" Target="../tags/tag63.xml"/><Relationship Id="rId4" Type="http://schemas.openxmlformats.org/officeDocument/2006/relationships/image" Target="../media/image3.w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tags" Target="../tags/tag6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2.xml"/><Relationship Id="rId1" Type="http://schemas.openxmlformats.org/officeDocument/2006/relationships/tags" Target="../tags/tag69.xml"/><Relationship Id="rId5" Type="http://schemas.openxmlformats.org/officeDocument/2006/relationships/image" Target="../media/image27.jpeg"/><Relationship Id="rId4" Type="http://schemas.openxmlformats.org/officeDocument/2006/relationships/hyperlink" Target="http://www.socialresearchmethods.net/kb/sampst1.gif"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28.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28.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3.xml"/><Relationship Id="rId1" Type="http://schemas.openxmlformats.org/officeDocument/2006/relationships/tags" Target="../tags/tag73.xml"/><Relationship Id="rId5" Type="http://schemas.openxmlformats.org/officeDocument/2006/relationships/image" Target="../media/image30.jpeg"/><Relationship Id="rId4" Type="http://schemas.openxmlformats.org/officeDocument/2006/relationships/image" Target="../media/image29.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4.xml"/><Relationship Id="rId1" Type="http://schemas.openxmlformats.org/officeDocument/2006/relationships/tags" Target="../tags/tag77.xml"/><Relationship Id="rId4" Type="http://schemas.openxmlformats.org/officeDocument/2006/relationships/image" Target="../media/image3.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4.xml"/><Relationship Id="rId1" Type="http://schemas.openxmlformats.org/officeDocument/2006/relationships/tags" Target="../tags/tag86.xml"/><Relationship Id="rId4" Type="http://schemas.openxmlformats.org/officeDocument/2006/relationships/image" Target="../media/image33.wm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4.xml"/><Relationship Id="rId1" Type="http://schemas.openxmlformats.org/officeDocument/2006/relationships/tags" Target="../tags/tag87.xml"/><Relationship Id="rId4" Type="http://schemas.openxmlformats.org/officeDocument/2006/relationships/image" Target="../media/image34.wmf"/></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3.wmf"/></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4.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35.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4.xml"/><Relationship Id="rId1" Type="http://schemas.openxmlformats.org/officeDocument/2006/relationships/tags" Target="../tags/tag98.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algn="ctr" eaLnBrk="1" hangingPunct="1"/>
            <a:r>
              <a:rPr lang="en-NZ" smtClean="0"/>
              <a:t>The Survey Cycle</a:t>
            </a:r>
          </a:p>
        </p:txBody>
      </p:sp>
      <p:sp>
        <p:nvSpPr>
          <p:cNvPr id="5123" name="Rectangle 3"/>
          <p:cNvSpPr>
            <a:spLocks noGrp="1" noChangeArrowheads="1"/>
          </p:cNvSpPr>
          <p:nvPr>
            <p:ph type="subTitle" idx="1"/>
          </p:nvPr>
        </p:nvSpPr>
        <p:spPr/>
        <p:txBody>
          <a:bodyPr/>
          <a:lstStyle/>
          <a:p>
            <a:pPr eaLnBrk="1" hangingPunct="1"/>
            <a:r>
              <a:rPr lang="en-NZ" smtClean="0"/>
              <a:t>Sampling Overview</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Motivating case study: crime &amp; punishment</a:t>
            </a:r>
          </a:p>
        </p:txBody>
      </p:sp>
      <p:sp>
        <p:nvSpPr>
          <p:cNvPr id="14339" name="Rectangle 3"/>
          <p:cNvSpPr>
            <a:spLocks noGrp="1" noChangeArrowheads="1" noTextEdit="1"/>
          </p:cNvSpPr>
          <p:nvPr>
            <p:ph type="clipArt" sz="half" idx="1"/>
          </p:nvPr>
        </p:nvSpPr>
        <p:spPr/>
      </p:sp>
      <p:sp>
        <p:nvSpPr>
          <p:cNvPr id="14340" name="Rectangle 4"/>
          <p:cNvSpPr>
            <a:spLocks noGrp="1" noChangeArrowheads="1"/>
          </p:cNvSpPr>
          <p:nvPr>
            <p:ph type="body" sz="half" idx="2"/>
          </p:nvPr>
        </p:nvSpPr>
        <p:spPr>
          <a:xfrm>
            <a:off x="4827588" y="1484313"/>
            <a:ext cx="4316412" cy="4997450"/>
          </a:xfrm>
        </p:spPr>
        <p:txBody>
          <a:bodyPr/>
          <a:lstStyle/>
          <a:p>
            <a:pPr eaLnBrk="1" hangingPunct="1"/>
            <a:r>
              <a:rPr lang="en-US" smtClean="0"/>
              <a:t>…“the survey results were available to the Ministry’s policy staff working on the sentencing and parole reforms.”</a:t>
            </a:r>
          </a:p>
          <a:p>
            <a:pPr eaLnBrk="1" hangingPunct="1"/>
            <a:endParaRPr lang="en-US" smtClean="0"/>
          </a:p>
          <a:p>
            <a:pPr eaLnBrk="1" hangingPunct="1"/>
            <a:endParaRPr lang="en-US" smtClean="0"/>
          </a:p>
        </p:txBody>
      </p:sp>
      <p:pic>
        <p:nvPicPr>
          <p:cNvPr id="14341" name="Picture 5"/>
          <p:cNvPicPr>
            <a:picLocks noChangeAspect="1" noChangeArrowheads="1"/>
          </p:cNvPicPr>
          <p:nvPr/>
        </p:nvPicPr>
        <p:blipFill>
          <a:blip r:embed="rId4" cstate="print"/>
          <a:srcRect/>
          <a:stretch>
            <a:fillRect/>
          </a:stretch>
        </p:blipFill>
        <p:spPr bwMode="auto">
          <a:xfrm>
            <a:off x="684213" y="1628775"/>
            <a:ext cx="3816350" cy="4679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445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04452" name="Rectangle 4"/>
          <p:cNvSpPr>
            <a:spLocks noGrp="1" noChangeArrowheads="1"/>
          </p:cNvSpPr>
          <p:nvPr>
            <p:ph type="title"/>
          </p:nvPr>
        </p:nvSpPr>
        <p:spPr>
          <a:noFill/>
        </p:spPr>
        <p:txBody>
          <a:bodyPr lIns="90488" tIns="44450" rIns="90488" bIns="44450"/>
          <a:lstStyle/>
          <a:p>
            <a:pPr eaLnBrk="1" hangingPunct="1"/>
            <a:r>
              <a:rPr lang="en-US" smtClean="0"/>
              <a:t>Simple sentences</a:t>
            </a:r>
          </a:p>
        </p:txBody>
      </p:sp>
      <p:sp>
        <p:nvSpPr>
          <p:cNvPr id="680965" name="Rectangle 5"/>
          <p:cNvSpPr>
            <a:spLocks noGrp="1" noChangeArrowheads="1"/>
          </p:cNvSpPr>
          <p:nvPr>
            <p:ph type="body" idx="1"/>
          </p:nvPr>
        </p:nvSpPr>
        <p:spPr>
          <a:noFill/>
        </p:spPr>
        <p:txBody>
          <a:bodyPr lIns="90488" tIns="44450" rIns="90488" bIns="44450"/>
          <a:lstStyle/>
          <a:p>
            <a:pPr eaLnBrk="1" hangingPunct="1">
              <a:lnSpc>
                <a:spcPct val="80000"/>
              </a:lnSpc>
            </a:pPr>
            <a:r>
              <a:rPr lang="en-US" smtClean="0"/>
              <a:t>No double negatives</a:t>
            </a:r>
          </a:p>
          <a:p>
            <a:pPr lvl="1" eaLnBrk="1" hangingPunct="1">
              <a:lnSpc>
                <a:spcPct val="80000"/>
              </a:lnSpc>
            </a:pPr>
            <a:r>
              <a:rPr lang="en-US" smtClean="0">
                <a:solidFill>
                  <a:schemeClr val="bg1"/>
                </a:solidFill>
              </a:rPr>
              <a:t>It is not the case that I have never cheated on my tax returns</a:t>
            </a:r>
          </a:p>
          <a:p>
            <a:pPr eaLnBrk="1" hangingPunct="1">
              <a:lnSpc>
                <a:spcPct val="80000"/>
              </a:lnSpc>
            </a:pPr>
            <a:r>
              <a:rPr lang="en-US" smtClean="0"/>
              <a:t>Eliminate vagueness or poorly-defined terms</a:t>
            </a:r>
          </a:p>
          <a:p>
            <a:pPr lvl="1" eaLnBrk="1" hangingPunct="1">
              <a:lnSpc>
                <a:spcPct val="80000"/>
              </a:lnSpc>
            </a:pPr>
            <a:r>
              <a:rPr lang="en-US" smtClean="0">
                <a:solidFill>
                  <a:schemeClr val="bg1"/>
                </a:solidFill>
              </a:rPr>
              <a:t>How many times in the past year have you talked with a doctor about your health?</a:t>
            </a:r>
          </a:p>
          <a:p>
            <a:pPr eaLnBrk="1" hangingPunct="1">
              <a:lnSpc>
                <a:spcPct val="80000"/>
              </a:lnSpc>
            </a:pPr>
            <a:r>
              <a:rPr lang="en-US" smtClean="0">
                <a:solidFill>
                  <a:schemeClr val="bg1"/>
                </a:solidFill>
              </a:rPr>
              <a:t>Objectionable/Irrelevant question</a:t>
            </a:r>
          </a:p>
          <a:p>
            <a:pPr lvl="1" eaLnBrk="1" hangingPunct="1">
              <a:lnSpc>
                <a:spcPct val="80000"/>
              </a:lnSpc>
            </a:pPr>
            <a:r>
              <a:rPr lang="en-US" smtClean="0">
                <a:solidFill>
                  <a:schemeClr val="bg1"/>
                </a:solidFill>
              </a:rPr>
              <a:t>How old are you?</a:t>
            </a:r>
          </a:p>
          <a:p>
            <a:pPr eaLnBrk="1" hangingPunct="1">
              <a:lnSpc>
                <a:spcPct val="80000"/>
              </a:lnSpc>
            </a:pPr>
            <a:endParaRPr lang="en-US" smtClean="0">
              <a:solidFill>
                <a:schemeClr val="bg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0965">
                                            <p:txEl>
                                              <p:pRg st="0" end="0"/>
                                            </p:txEl>
                                          </p:spTgt>
                                        </p:tgtEl>
                                        <p:attrNameLst>
                                          <p:attrName>style.visibility</p:attrName>
                                        </p:attrNameLst>
                                      </p:cBhvr>
                                      <p:to>
                                        <p:strVal val="visible"/>
                                      </p:to>
                                    </p:set>
                                    <p:anim calcmode="lin" valueType="num">
                                      <p:cBhvr additive="base">
                                        <p:cTn id="7" dur="500" fill="hold"/>
                                        <p:tgtEl>
                                          <p:spTgt spid="68096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8096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80965">
                                            <p:txEl>
                                              <p:pRg st="0" end="0"/>
                                            </p:txEl>
                                          </p:spTgt>
                                        </p:tgtEl>
                                        <p:attrNameLst>
                                          <p:attrName>ppt_c</p:attrName>
                                        </p:attrNameLst>
                                      </p:cBhvr>
                                      <p:to>
                                        <a:schemeClr val="bg2"/>
                                      </p:to>
                                    </p:animClr>
                                  </p:subTnLst>
                                </p:cTn>
                              </p:par>
                              <p:par>
                                <p:cTn id="9" presetID="2" presetClass="entr" presetSubtype="2" fill="hold" grpId="0" nodeType="withEffect">
                                  <p:stCondLst>
                                    <p:cond delay="0"/>
                                  </p:stCondLst>
                                  <p:childTnLst>
                                    <p:set>
                                      <p:cBhvr>
                                        <p:cTn id="10" dur="1" fill="hold">
                                          <p:stCondLst>
                                            <p:cond delay="0"/>
                                          </p:stCondLst>
                                        </p:cTn>
                                        <p:tgtEl>
                                          <p:spTgt spid="680965">
                                            <p:txEl>
                                              <p:pRg st="1" end="1"/>
                                            </p:txEl>
                                          </p:spTgt>
                                        </p:tgtEl>
                                        <p:attrNameLst>
                                          <p:attrName>style.visibility</p:attrName>
                                        </p:attrNameLst>
                                      </p:cBhvr>
                                      <p:to>
                                        <p:strVal val="visible"/>
                                      </p:to>
                                    </p:set>
                                    <p:anim calcmode="lin" valueType="num">
                                      <p:cBhvr additive="base">
                                        <p:cTn id="11" dur="500" fill="hold"/>
                                        <p:tgtEl>
                                          <p:spTgt spid="68096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8096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80965">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80965">
                                            <p:txEl>
                                              <p:pRg st="2" end="2"/>
                                            </p:txEl>
                                          </p:spTgt>
                                        </p:tgtEl>
                                        <p:attrNameLst>
                                          <p:attrName>style.visibility</p:attrName>
                                        </p:attrNameLst>
                                      </p:cBhvr>
                                      <p:to>
                                        <p:strVal val="visible"/>
                                      </p:to>
                                    </p:set>
                                    <p:anim calcmode="lin" valueType="num">
                                      <p:cBhvr additive="base">
                                        <p:cTn id="17" dur="500" fill="hold"/>
                                        <p:tgtEl>
                                          <p:spTgt spid="68096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8096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80965">
                                            <p:txEl>
                                              <p:pRg st="2" end="2"/>
                                            </p:txEl>
                                          </p:spTgt>
                                        </p:tgtEl>
                                        <p:attrNameLst>
                                          <p:attrName>ppt_c</p:attrName>
                                        </p:attrNameLst>
                                      </p:cBhvr>
                                      <p:to>
                                        <a:schemeClr val="bg2"/>
                                      </p:to>
                                    </p:animClr>
                                  </p:subTnLst>
                                </p:cTn>
                              </p:par>
                              <p:par>
                                <p:cTn id="19" presetID="2" presetClass="entr" presetSubtype="2" fill="hold" grpId="0" nodeType="withEffect">
                                  <p:stCondLst>
                                    <p:cond delay="0"/>
                                  </p:stCondLst>
                                  <p:childTnLst>
                                    <p:set>
                                      <p:cBhvr>
                                        <p:cTn id="20" dur="1" fill="hold">
                                          <p:stCondLst>
                                            <p:cond delay="0"/>
                                          </p:stCondLst>
                                        </p:cTn>
                                        <p:tgtEl>
                                          <p:spTgt spid="680965">
                                            <p:txEl>
                                              <p:pRg st="3" end="3"/>
                                            </p:txEl>
                                          </p:spTgt>
                                        </p:tgtEl>
                                        <p:attrNameLst>
                                          <p:attrName>style.visibility</p:attrName>
                                        </p:attrNameLst>
                                      </p:cBhvr>
                                      <p:to>
                                        <p:strVal val="visible"/>
                                      </p:to>
                                    </p:set>
                                    <p:anim calcmode="lin" valueType="num">
                                      <p:cBhvr additive="base">
                                        <p:cTn id="21" dur="500" fill="hold"/>
                                        <p:tgtEl>
                                          <p:spTgt spid="68096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8096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80965">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680965">
                                            <p:txEl>
                                              <p:pRg st="4" end="4"/>
                                            </p:txEl>
                                          </p:spTgt>
                                        </p:tgtEl>
                                        <p:attrNameLst>
                                          <p:attrName>style.visibility</p:attrName>
                                        </p:attrNameLst>
                                      </p:cBhvr>
                                      <p:to>
                                        <p:strVal val="visible"/>
                                      </p:to>
                                    </p:set>
                                    <p:anim calcmode="lin" valueType="num">
                                      <p:cBhvr additive="base">
                                        <p:cTn id="27" dur="500" fill="hold"/>
                                        <p:tgtEl>
                                          <p:spTgt spid="68096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8096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80965">
                                            <p:txEl>
                                              <p:pRg st="4" end="4"/>
                                            </p:txEl>
                                          </p:spTgt>
                                        </p:tgtEl>
                                        <p:attrNameLst>
                                          <p:attrName>ppt_c</p:attrName>
                                        </p:attrNameLst>
                                      </p:cBhvr>
                                      <p:to>
                                        <a:schemeClr val="bg2"/>
                                      </p:to>
                                    </p:animClr>
                                  </p:subTnLst>
                                </p:cTn>
                              </p:par>
                              <p:par>
                                <p:cTn id="29" presetID="2" presetClass="entr" presetSubtype="2" fill="hold" grpId="0" nodeType="withEffect">
                                  <p:stCondLst>
                                    <p:cond delay="0"/>
                                  </p:stCondLst>
                                  <p:childTnLst>
                                    <p:set>
                                      <p:cBhvr>
                                        <p:cTn id="30" dur="1" fill="hold">
                                          <p:stCondLst>
                                            <p:cond delay="0"/>
                                          </p:stCondLst>
                                        </p:cTn>
                                        <p:tgtEl>
                                          <p:spTgt spid="680965">
                                            <p:txEl>
                                              <p:pRg st="5" end="5"/>
                                            </p:txEl>
                                          </p:spTgt>
                                        </p:tgtEl>
                                        <p:attrNameLst>
                                          <p:attrName>style.visibility</p:attrName>
                                        </p:attrNameLst>
                                      </p:cBhvr>
                                      <p:to>
                                        <p:strVal val="visible"/>
                                      </p:to>
                                    </p:set>
                                    <p:anim calcmode="lin" valueType="num">
                                      <p:cBhvr additive="base">
                                        <p:cTn id="31" dur="500" fill="hold"/>
                                        <p:tgtEl>
                                          <p:spTgt spid="68096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80965">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80965">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5"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547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05476" name="Rectangle 4"/>
          <p:cNvSpPr>
            <a:spLocks noGrp="1" noChangeArrowheads="1"/>
          </p:cNvSpPr>
          <p:nvPr>
            <p:ph type="title"/>
          </p:nvPr>
        </p:nvSpPr>
        <p:spPr>
          <a:noFill/>
        </p:spPr>
        <p:txBody>
          <a:bodyPr lIns="90488" tIns="44450" rIns="90488" bIns="44450"/>
          <a:lstStyle/>
          <a:p>
            <a:pPr eaLnBrk="1" hangingPunct="1"/>
            <a:r>
              <a:rPr lang="en-US" smtClean="0"/>
              <a:t>Discrete questions/responses</a:t>
            </a:r>
          </a:p>
        </p:txBody>
      </p:sp>
      <p:sp>
        <p:nvSpPr>
          <p:cNvPr id="722949" name="Rectangle 5"/>
          <p:cNvSpPr>
            <a:spLocks noGrp="1" noChangeArrowheads="1"/>
          </p:cNvSpPr>
          <p:nvPr>
            <p:ph type="body" idx="1"/>
          </p:nvPr>
        </p:nvSpPr>
        <p:spPr>
          <a:noFill/>
        </p:spPr>
        <p:txBody>
          <a:bodyPr lIns="90488" tIns="44450" rIns="90488" bIns="44450"/>
          <a:lstStyle/>
          <a:p>
            <a:pPr eaLnBrk="1" hangingPunct="1"/>
            <a:r>
              <a:rPr lang="en-US" sz="3200" smtClean="0">
                <a:solidFill>
                  <a:schemeClr val="bg1"/>
                </a:solidFill>
              </a:rPr>
              <a:t>Exhaustive/mutually exclusive categories</a:t>
            </a:r>
          </a:p>
          <a:p>
            <a:pPr lvl="1" eaLnBrk="1" hangingPunct="1"/>
            <a:r>
              <a:rPr lang="en-US" smtClean="0">
                <a:solidFill>
                  <a:schemeClr val="bg1"/>
                </a:solidFill>
              </a:rPr>
              <a:t>How did you last travel to the supermarket?</a:t>
            </a:r>
          </a:p>
          <a:p>
            <a:pPr lvl="2" eaLnBrk="1" hangingPunct="1"/>
            <a:r>
              <a:rPr lang="en-US" smtClean="0">
                <a:solidFill>
                  <a:schemeClr val="bg1"/>
                </a:solidFill>
              </a:rPr>
              <a:t>car, bus, foot, walking, public transportation</a:t>
            </a:r>
            <a:endParaRPr lang="en-US" sz="3200" smtClean="0">
              <a:solidFill>
                <a:schemeClr val="bg1"/>
              </a:solidFill>
            </a:endParaRPr>
          </a:p>
          <a:p>
            <a:pPr eaLnBrk="1" hangingPunct="1"/>
            <a:endParaRPr lang="en-US" sz="320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22949">
                                            <p:txEl>
                                              <p:pRg st="0" end="0"/>
                                            </p:txEl>
                                          </p:spTgt>
                                        </p:tgtEl>
                                        <p:attrNameLst>
                                          <p:attrName>style.visibility</p:attrName>
                                        </p:attrNameLst>
                                      </p:cBhvr>
                                      <p:to>
                                        <p:strVal val="visible"/>
                                      </p:to>
                                    </p:set>
                                    <p:anim calcmode="lin" valueType="num">
                                      <p:cBhvr additive="base">
                                        <p:cTn id="7" dur="500" fill="hold"/>
                                        <p:tgtEl>
                                          <p:spTgt spid="72294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294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22949">
                                            <p:txEl>
                                              <p:pRg st="0" end="0"/>
                                            </p:txEl>
                                          </p:spTgt>
                                        </p:tgtEl>
                                        <p:attrNameLst>
                                          <p:attrName>ppt_c</p:attrName>
                                        </p:attrNameLst>
                                      </p:cBhvr>
                                      <p:to>
                                        <a:schemeClr val="bg2"/>
                                      </p:to>
                                    </p:animClr>
                                  </p:subTnLst>
                                </p:cTn>
                              </p:par>
                              <p:par>
                                <p:cTn id="9" presetID="2" presetClass="entr" presetSubtype="2" fill="hold" grpId="0" nodeType="withEffect">
                                  <p:stCondLst>
                                    <p:cond delay="0"/>
                                  </p:stCondLst>
                                  <p:childTnLst>
                                    <p:set>
                                      <p:cBhvr>
                                        <p:cTn id="10" dur="1" fill="hold">
                                          <p:stCondLst>
                                            <p:cond delay="0"/>
                                          </p:stCondLst>
                                        </p:cTn>
                                        <p:tgtEl>
                                          <p:spTgt spid="722949">
                                            <p:txEl>
                                              <p:pRg st="1" end="1"/>
                                            </p:txEl>
                                          </p:spTgt>
                                        </p:tgtEl>
                                        <p:attrNameLst>
                                          <p:attrName>style.visibility</p:attrName>
                                        </p:attrNameLst>
                                      </p:cBhvr>
                                      <p:to>
                                        <p:strVal val="visible"/>
                                      </p:to>
                                    </p:set>
                                    <p:anim calcmode="lin" valueType="num">
                                      <p:cBhvr additive="base">
                                        <p:cTn id="11" dur="500" fill="hold"/>
                                        <p:tgtEl>
                                          <p:spTgt spid="72294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2294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22949">
                                            <p:txEl>
                                              <p:pRg st="1" end="1"/>
                                            </p:txEl>
                                          </p:spTgt>
                                        </p:tgtEl>
                                        <p:attrNameLst>
                                          <p:attrName>ppt_c</p:attrName>
                                        </p:attrNameLst>
                                      </p:cBhvr>
                                      <p:to>
                                        <a:schemeClr val="bg2"/>
                                      </p:to>
                                    </p:animClr>
                                  </p:subTnLst>
                                </p:cTn>
                              </p:par>
                              <p:par>
                                <p:cTn id="13" presetID="2" presetClass="entr" presetSubtype="2" fill="hold" grpId="0" nodeType="withEffect">
                                  <p:stCondLst>
                                    <p:cond delay="0"/>
                                  </p:stCondLst>
                                  <p:childTnLst>
                                    <p:set>
                                      <p:cBhvr>
                                        <p:cTn id="14" dur="1" fill="hold">
                                          <p:stCondLst>
                                            <p:cond delay="0"/>
                                          </p:stCondLst>
                                        </p:cTn>
                                        <p:tgtEl>
                                          <p:spTgt spid="722949">
                                            <p:txEl>
                                              <p:pRg st="2" end="2"/>
                                            </p:txEl>
                                          </p:spTgt>
                                        </p:tgtEl>
                                        <p:attrNameLst>
                                          <p:attrName>style.visibility</p:attrName>
                                        </p:attrNameLst>
                                      </p:cBhvr>
                                      <p:to>
                                        <p:strVal val="visible"/>
                                      </p:to>
                                    </p:set>
                                    <p:anim calcmode="lin" valueType="num">
                                      <p:cBhvr additive="base">
                                        <p:cTn id="15" dur="500" fill="hold"/>
                                        <p:tgtEl>
                                          <p:spTgt spid="72294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2294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22949">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49"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Discrete questions/responses</a:t>
            </a:r>
            <a:endParaRPr lang="en-NZ" smtClean="0"/>
          </a:p>
        </p:txBody>
      </p:sp>
      <p:pic>
        <p:nvPicPr>
          <p:cNvPr id="106499" name="Picture 4"/>
          <p:cNvPicPr>
            <a:picLocks noChangeAspect="1" noChangeArrowheads="1"/>
          </p:cNvPicPr>
          <p:nvPr/>
        </p:nvPicPr>
        <p:blipFill>
          <a:blip r:embed="rId4" cstate="print"/>
          <a:srcRect/>
          <a:stretch>
            <a:fillRect/>
          </a:stretch>
        </p:blipFill>
        <p:spPr bwMode="auto">
          <a:xfrm>
            <a:off x="900113" y="2060575"/>
            <a:ext cx="8064500" cy="38036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752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07524" name="Rectangle 4"/>
          <p:cNvSpPr>
            <a:spLocks noGrp="1" noChangeArrowheads="1"/>
          </p:cNvSpPr>
          <p:nvPr>
            <p:ph type="title"/>
          </p:nvPr>
        </p:nvSpPr>
        <p:spPr>
          <a:xfrm>
            <a:off x="1547813" y="0"/>
            <a:ext cx="7772400" cy="1143000"/>
          </a:xfrm>
          <a:noFill/>
        </p:spPr>
        <p:txBody>
          <a:bodyPr lIns="90488" tIns="44450" rIns="90488" bIns="44450"/>
          <a:lstStyle/>
          <a:p>
            <a:pPr eaLnBrk="1" hangingPunct="1"/>
            <a:r>
              <a:rPr lang="en-US" smtClean="0"/>
              <a:t>Limit response format (7±2)</a:t>
            </a:r>
          </a:p>
        </p:txBody>
      </p:sp>
      <p:sp>
        <p:nvSpPr>
          <p:cNvPr id="697349" name="Rectangle 5"/>
          <p:cNvSpPr>
            <a:spLocks noGrp="1" noChangeArrowheads="1"/>
          </p:cNvSpPr>
          <p:nvPr>
            <p:ph type="body" idx="1"/>
          </p:nvPr>
        </p:nvSpPr>
        <p:spPr>
          <a:xfrm>
            <a:off x="685800" y="1143000"/>
            <a:ext cx="7772400" cy="4114800"/>
          </a:xfrm>
          <a:noFill/>
        </p:spPr>
        <p:txBody>
          <a:bodyPr lIns="90488" tIns="44450" rIns="90488" bIns="44450"/>
          <a:lstStyle/>
          <a:p>
            <a:pPr eaLnBrk="1" hangingPunct="1"/>
            <a:r>
              <a:rPr lang="en-US" sz="3200" smtClean="0"/>
              <a:t>Even vs. odd categories</a:t>
            </a:r>
          </a:p>
          <a:p>
            <a:pPr eaLnBrk="1" hangingPunct="1"/>
            <a:r>
              <a:rPr lang="en-US" sz="3200" smtClean="0"/>
              <a:t>Allow expression of variability</a:t>
            </a:r>
          </a:p>
        </p:txBody>
      </p:sp>
      <p:sp>
        <p:nvSpPr>
          <p:cNvPr id="107526" name="Rectangle 6"/>
          <p:cNvSpPr>
            <a:spLocks noChangeArrowheads="1"/>
          </p:cNvSpPr>
          <p:nvPr/>
        </p:nvSpPr>
        <p:spPr bwMode="auto">
          <a:xfrm>
            <a:off x="314325" y="3213100"/>
            <a:ext cx="8775700" cy="2236788"/>
          </a:xfrm>
          <a:prstGeom prst="rect">
            <a:avLst/>
          </a:prstGeom>
          <a:solidFill>
            <a:schemeClr val="bg1"/>
          </a:solidFill>
          <a:ln w="12700">
            <a:solidFill>
              <a:schemeClr val="tx2"/>
            </a:solidFill>
            <a:miter lim="800000"/>
            <a:headEnd/>
            <a:tailEnd/>
          </a:ln>
        </p:spPr>
        <p:txBody>
          <a:bodyPr wrap="none" lIns="90488" tIns="44450" rIns="90488" bIns="44450">
            <a:spAutoFit/>
          </a:bodyPr>
          <a:lstStyle/>
          <a:p>
            <a:pPr eaLnBrk="0" hangingPunct="0"/>
            <a:r>
              <a:rPr lang="en-US" sz="2800">
                <a:latin typeface="Gill Sans MT" pitchFamily="34" charset="0"/>
              </a:rPr>
              <a:t>         Strongly 	 Agree	Disagree	   Strongly </a:t>
            </a:r>
          </a:p>
          <a:p>
            <a:pPr eaLnBrk="0" hangingPunct="0"/>
            <a:r>
              <a:rPr lang="en-US" sz="2800">
                <a:latin typeface="Gill Sans MT" pitchFamily="34" charset="0"/>
              </a:rPr>
              <a:t>         Agree						   Disagree</a:t>
            </a:r>
          </a:p>
          <a:p>
            <a:pPr eaLnBrk="0" hangingPunct="0"/>
            <a:endParaRPr lang="en-US" sz="2800">
              <a:latin typeface="Gill Sans MT" pitchFamily="34" charset="0"/>
            </a:endParaRPr>
          </a:p>
          <a:p>
            <a:pPr eaLnBrk="0" hangingPunct="0"/>
            <a:r>
              <a:rPr lang="en-US" sz="2800">
                <a:latin typeface="Gill Sans MT" pitchFamily="34" charset="0"/>
              </a:rPr>
              <a:t>Strongly	Agree		Neutral	Disagree	Strongly</a:t>
            </a:r>
          </a:p>
          <a:p>
            <a:pPr eaLnBrk="0" hangingPunct="0"/>
            <a:r>
              <a:rPr lang="en-US" sz="2800">
                <a:latin typeface="Gill Sans MT" pitchFamily="34" charset="0"/>
              </a:rPr>
              <a:t>Agree	</a:t>
            </a:r>
            <a:r>
              <a:rPr lang="en-US" sz="2800" b="1">
                <a:latin typeface="Times New Roman" pitchFamily="18" charset="0"/>
              </a:rPr>
              <a:t>							</a:t>
            </a:r>
            <a:r>
              <a:rPr lang="en-US" sz="2800">
                <a:latin typeface="Gill Sans MT" pitchFamily="34" charset="0"/>
              </a:rPr>
              <a:t>Disagree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7349">
                                            <p:txEl>
                                              <p:pRg st="0" end="0"/>
                                            </p:txEl>
                                          </p:spTgt>
                                        </p:tgtEl>
                                        <p:attrNameLst>
                                          <p:attrName>style.visibility</p:attrName>
                                        </p:attrNameLst>
                                      </p:cBhvr>
                                      <p:to>
                                        <p:strVal val="visible"/>
                                      </p:to>
                                    </p:set>
                                    <p:anim calcmode="lin" valueType="num">
                                      <p:cBhvr additive="base">
                                        <p:cTn id="7" dur="500" fill="hold"/>
                                        <p:tgtEl>
                                          <p:spTgt spid="69734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9734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97349">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97349">
                                            <p:txEl>
                                              <p:pRg st="1" end="1"/>
                                            </p:txEl>
                                          </p:spTgt>
                                        </p:tgtEl>
                                        <p:attrNameLst>
                                          <p:attrName>style.visibility</p:attrName>
                                        </p:attrNameLst>
                                      </p:cBhvr>
                                      <p:to>
                                        <p:strVal val="visible"/>
                                      </p:to>
                                    </p:set>
                                    <p:anim calcmode="lin" valueType="num">
                                      <p:cBhvr additive="base">
                                        <p:cTn id="13" dur="500" fill="hold"/>
                                        <p:tgtEl>
                                          <p:spTgt spid="69734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9734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97349">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49"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854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08548" name="Rectangle 4"/>
          <p:cNvSpPr>
            <a:spLocks noGrp="1" noChangeArrowheads="1"/>
          </p:cNvSpPr>
          <p:nvPr>
            <p:ph type="title"/>
          </p:nvPr>
        </p:nvSpPr>
        <p:spPr>
          <a:noFill/>
        </p:spPr>
        <p:txBody>
          <a:bodyPr lIns="90488" tIns="44450" rIns="90488" bIns="44450"/>
          <a:lstStyle/>
          <a:p>
            <a:pPr eaLnBrk="1" hangingPunct="1"/>
            <a:r>
              <a:rPr lang="en-US" smtClean="0"/>
              <a:t>Match response to item</a:t>
            </a:r>
          </a:p>
        </p:txBody>
      </p:sp>
      <p:sp>
        <p:nvSpPr>
          <p:cNvPr id="699397" name="Rectangle 5"/>
          <p:cNvSpPr>
            <a:spLocks noGrp="1" noChangeArrowheads="1"/>
          </p:cNvSpPr>
          <p:nvPr>
            <p:ph type="body" idx="1"/>
          </p:nvPr>
        </p:nvSpPr>
        <p:spPr>
          <a:noFill/>
        </p:spPr>
        <p:txBody>
          <a:bodyPr lIns="90488" tIns="44450" rIns="90488" bIns="44450"/>
          <a:lstStyle/>
          <a:p>
            <a:pPr eaLnBrk="1" hangingPunct="1"/>
            <a:r>
              <a:rPr lang="en-US" sz="3200" smtClean="0"/>
              <a:t>Frequency (Never-All the time)</a:t>
            </a:r>
          </a:p>
          <a:p>
            <a:pPr eaLnBrk="1" hangingPunct="1"/>
            <a:r>
              <a:rPr lang="en-US" sz="3200" smtClean="0"/>
              <a:t>Likert Scaling (Disagree-Agree)</a:t>
            </a:r>
          </a:p>
          <a:p>
            <a:pPr eaLnBrk="1" hangingPunct="1"/>
            <a:r>
              <a:rPr lang="en-US" sz="3200" smtClean="0"/>
              <a:t>Quality (Poor-Excellent)</a:t>
            </a:r>
          </a:p>
          <a:p>
            <a:pPr eaLnBrk="1" hangingPunct="1"/>
            <a:r>
              <a:rPr lang="en-US" sz="3200" smtClean="0"/>
              <a:t>Service (Not Well-Extremely Well)</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9397">
                                            <p:txEl>
                                              <p:pRg st="0" end="0"/>
                                            </p:txEl>
                                          </p:spTgt>
                                        </p:tgtEl>
                                        <p:attrNameLst>
                                          <p:attrName>style.visibility</p:attrName>
                                        </p:attrNameLst>
                                      </p:cBhvr>
                                      <p:to>
                                        <p:strVal val="visible"/>
                                      </p:to>
                                    </p:set>
                                    <p:anim calcmode="lin" valueType="num">
                                      <p:cBhvr additive="base">
                                        <p:cTn id="7" dur="500" fill="hold"/>
                                        <p:tgtEl>
                                          <p:spTgt spid="69939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9939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99397">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99397">
                                            <p:txEl>
                                              <p:pRg st="1" end="1"/>
                                            </p:txEl>
                                          </p:spTgt>
                                        </p:tgtEl>
                                        <p:attrNameLst>
                                          <p:attrName>style.visibility</p:attrName>
                                        </p:attrNameLst>
                                      </p:cBhvr>
                                      <p:to>
                                        <p:strVal val="visible"/>
                                      </p:to>
                                    </p:set>
                                    <p:anim calcmode="lin" valueType="num">
                                      <p:cBhvr additive="base">
                                        <p:cTn id="13" dur="500" fill="hold"/>
                                        <p:tgtEl>
                                          <p:spTgt spid="69939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9939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99397">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99397">
                                            <p:txEl>
                                              <p:pRg st="2" end="2"/>
                                            </p:txEl>
                                          </p:spTgt>
                                        </p:tgtEl>
                                        <p:attrNameLst>
                                          <p:attrName>style.visibility</p:attrName>
                                        </p:attrNameLst>
                                      </p:cBhvr>
                                      <p:to>
                                        <p:strVal val="visible"/>
                                      </p:to>
                                    </p:set>
                                    <p:anim calcmode="lin" valueType="num">
                                      <p:cBhvr additive="base">
                                        <p:cTn id="19" dur="500" fill="hold"/>
                                        <p:tgtEl>
                                          <p:spTgt spid="69939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9939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99397">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99397">
                                            <p:txEl>
                                              <p:pRg st="3" end="3"/>
                                            </p:txEl>
                                          </p:spTgt>
                                        </p:tgtEl>
                                        <p:attrNameLst>
                                          <p:attrName>style.visibility</p:attrName>
                                        </p:attrNameLst>
                                      </p:cBhvr>
                                      <p:to>
                                        <p:strVal val="visible"/>
                                      </p:to>
                                    </p:set>
                                    <p:anim calcmode="lin" valueType="num">
                                      <p:cBhvr additive="base">
                                        <p:cTn id="25" dur="500" fill="hold"/>
                                        <p:tgtEl>
                                          <p:spTgt spid="69939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9939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99397">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7"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957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09572" name="Rectangle 4"/>
          <p:cNvSpPr>
            <a:spLocks noGrp="1" noChangeArrowheads="1"/>
          </p:cNvSpPr>
          <p:nvPr>
            <p:ph type="title"/>
          </p:nvPr>
        </p:nvSpPr>
        <p:spPr>
          <a:xfrm>
            <a:off x="1403350" y="0"/>
            <a:ext cx="6821488" cy="1143000"/>
          </a:xfrm>
          <a:noFill/>
        </p:spPr>
        <p:txBody>
          <a:bodyPr lIns="90488" tIns="44450" rIns="90488" bIns="44450"/>
          <a:lstStyle/>
          <a:p>
            <a:pPr eaLnBrk="1" hangingPunct="1"/>
            <a:r>
              <a:rPr lang="en-US" smtClean="0"/>
              <a:t>Overall format</a:t>
            </a:r>
          </a:p>
        </p:txBody>
      </p:sp>
      <p:sp>
        <p:nvSpPr>
          <p:cNvPr id="701445" name="Rectangle 5"/>
          <p:cNvSpPr>
            <a:spLocks noGrp="1" noChangeArrowheads="1"/>
          </p:cNvSpPr>
          <p:nvPr>
            <p:ph type="body" idx="1"/>
          </p:nvPr>
        </p:nvSpPr>
        <p:spPr>
          <a:xfrm>
            <a:off x="533400" y="1295400"/>
            <a:ext cx="7772400" cy="4114800"/>
          </a:xfrm>
          <a:noFill/>
        </p:spPr>
        <p:txBody>
          <a:bodyPr lIns="90488" tIns="44450" rIns="90488" bIns="44450"/>
          <a:lstStyle/>
          <a:p>
            <a:pPr eaLnBrk="1" hangingPunct="1"/>
            <a:r>
              <a:rPr lang="en-US" sz="3200" smtClean="0"/>
              <a:t>General to specific order of questions</a:t>
            </a:r>
          </a:p>
          <a:p>
            <a:pPr eaLnBrk="1" hangingPunct="1"/>
            <a:r>
              <a:rPr lang="en-US" sz="3200" smtClean="0"/>
              <a:t>Employ "filtering" questions (If “Yes”)</a:t>
            </a:r>
          </a:p>
          <a:p>
            <a:pPr eaLnBrk="1" hangingPunct="1"/>
            <a:r>
              <a:rPr lang="en-US" sz="3200" smtClean="0"/>
              <a:t>Mix question/response types to remove  response bias</a:t>
            </a:r>
          </a:p>
          <a:p>
            <a:pPr eaLnBrk="1" hangingPunct="1"/>
            <a:r>
              <a:rPr lang="en-NZ" sz="3200" smtClean="0"/>
              <a:t>Minimise judgment and emphasise  accuracy (social desirability)</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01445">
                                            <p:txEl>
                                              <p:pRg st="0" end="0"/>
                                            </p:txEl>
                                          </p:spTgt>
                                        </p:tgtEl>
                                        <p:attrNameLst>
                                          <p:attrName>style.visibility</p:attrName>
                                        </p:attrNameLst>
                                      </p:cBhvr>
                                      <p:to>
                                        <p:strVal val="visible"/>
                                      </p:to>
                                    </p:set>
                                    <p:anim calcmode="lin" valueType="num">
                                      <p:cBhvr additive="base">
                                        <p:cTn id="7" dur="500" fill="hold"/>
                                        <p:tgtEl>
                                          <p:spTgt spid="70144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0144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01445">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01445">
                                            <p:txEl>
                                              <p:pRg st="1" end="1"/>
                                            </p:txEl>
                                          </p:spTgt>
                                        </p:tgtEl>
                                        <p:attrNameLst>
                                          <p:attrName>style.visibility</p:attrName>
                                        </p:attrNameLst>
                                      </p:cBhvr>
                                      <p:to>
                                        <p:strVal val="visible"/>
                                      </p:to>
                                    </p:set>
                                    <p:anim calcmode="lin" valueType="num">
                                      <p:cBhvr additive="base">
                                        <p:cTn id="13" dur="500" fill="hold"/>
                                        <p:tgtEl>
                                          <p:spTgt spid="70144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0144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01445">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01445">
                                            <p:txEl>
                                              <p:pRg st="2" end="2"/>
                                            </p:txEl>
                                          </p:spTgt>
                                        </p:tgtEl>
                                        <p:attrNameLst>
                                          <p:attrName>style.visibility</p:attrName>
                                        </p:attrNameLst>
                                      </p:cBhvr>
                                      <p:to>
                                        <p:strVal val="visible"/>
                                      </p:to>
                                    </p:set>
                                    <p:anim calcmode="lin" valueType="num">
                                      <p:cBhvr additive="base">
                                        <p:cTn id="19" dur="500" fill="hold"/>
                                        <p:tgtEl>
                                          <p:spTgt spid="70144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0144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01445">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01445">
                                            <p:txEl>
                                              <p:pRg st="3" end="3"/>
                                            </p:txEl>
                                          </p:spTgt>
                                        </p:tgtEl>
                                        <p:attrNameLst>
                                          <p:attrName>style.visibility</p:attrName>
                                        </p:attrNameLst>
                                      </p:cBhvr>
                                      <p:to>
                                        <p:strVal val="visible"/>
                                      </p:to>
                                    </p:set>
                                    <p:anim calcmode="lin" valueType="num">
                                      <p:cBhvr additive="base">
                                        <p:cTn id="25" dur="500" fill="hold"/>
                                        <p:tgtEl>
                                          <p:spTgt spid="70144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0144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0144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5"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NZ" smtClean="0"/>
              <a:t>Example: One News Colmar Brunton Poll</a:t>
            </a:r>
            <a:endParaRPr lang="en-AU" smtClean="0"/>
          </a:p>
        </p:txBody>
      </p:sp>
      <p:sp>
        <p:nvSpPr>
          <p:cNvPr id="726019" name="Rectangle 3"/>
          <p:cNvSpPr>
            <a:spLocks noGrp="1" noChangeArrowheads="1"/>
          </p:cNvSpPr>
          <p:nvPr>
            <p:ph type="body" idx="1"/>
          </p:nvPr>
        </p:nvSpPr>
        <p:spPr>
          <a:xfrm>
            <a:off x="611188" y="1268413"/>
            <a:ext cx="8281987" cy="4997450"/>
          </a:xfrm>
        </p:spPr>
        <p:txBody>
          <a:bodyPr/>
          <a:lstStyle/>
          <a:p>
            <a:pPr eaLnBrk="1" hangingPunct="1">
              <a:lnSpc>
                <a:spcPct val="75000"/>
              </a:lnSpc>
            </a:pPr>
            <a:endParaRPr lang="en-AU" smtClean="0"/>
          </a:p>
          <a:p>
            <a:pPr eaLnBrk="1" hangingPunct="1">
              <a:lnSpc>
                <a:spcPct val="75000"/>
              </a:lnSpc>
            </a:pPr>
            <a:endParaRPr lang="en-AU" smtClean="0"/>
          </a:p>
          <a:p>
            <a:pPr eaLnBrk="1" hangingPunct="1">
              <a:lnSpc>
                <a:spcPct val="75000"/>
              </a:lnSpc>
            </a:pPr>
            <a:r>
              <a:rPr lang="en-AU" smtClean="0"/>
              <a:t>Party Support</a:t>
            </a:r>
            <a:endParaRPr lang="en-AU" i="1" smtClean="0"/>
          </a:p>
          <a:p>
            <a:pPr eaLnBrk="1" hangingPunct="1">
              <a:lnSpc>
                <a:spcPct val="75000"/>
              </a:lnSpc>
            </a:pPr>
            <a:r>
              <a:rPr lang="en-AU" i="1" smtClean="0"/>
              <a:t>“Under MMP you get two votes.</a:t>
            </a:r>
          </a:p>
          <a:p>
            <a:pPr eaLnBrk="1" hangingPunct="1">
              <a:lnSpc>
                <a:spcPct val="75000"/>
              </a:lnSpc>
            </a:pPr>
            <a:r>
              <a:rPr lang="en-AU" i="1" smtClean="0"/>
              <a:t>One is for a </a:t>
            </a:r>
            <a:r>
              <a:rPr lang="en-AU" i="1" u="sng" smtClean="0"/>
              <a:t>political party</a:t>
            </a:r>
            <a:r>
              <a:rPr lang="en-AU" i="1" smtClean="0"/>
              <a:t> and is called a </a:t>
            </a:r>
            <a:r>
              <a:rPr lang="en-AU" i="1" u="sng" smtClean="0"/>
              <a:t>party vote</a:t>
            </a:r>
            <a:r>
              <a:rPr lang="en-AU" i="1" smtClean="0"/>
              <a:t>. The other is for your </a:t>
            </a:r>
            <a:r>
              <a:rPr lang="en-AU" i="1" u="sng" smtClean="0"/>
              <a:t>local M.P.</a:t>
            </a:r>
            <a:r>
              <a:rPr lang="en-AU" i="1" smtClean="0"/>
              <a:t> and is called an </a:t>
            </a:r>
            <a:r>
              <a:rPr lang="en-AU" i="1" u="sng" smtClean="0"/>
              <a:t>electorate</a:t>
            </a:r>
            <a:r>
              <a:rPr lang="en-AU" i="1" smtClean="0"/>
              <a:t> vote.”</a:t>
            </a:r>
            <a:endParaRPr lang="en-AU" smtClean="0"/>
          </a:p>
        </p:txBody>
      </p:sp>
      <p:pic>
        <p:nvPicPr>
          <p:cNvPr id="110596" name="Picture 6"/>
          <p:cNvPicPr>
            <a:picLocks noChangeAspect="1" noChangeArrowheads="1"/>
          </p:cNvPicPr>
          <p:nvPr/>
        </p:nvPicPr>
        <p:blipFill>
          <a:blip r:embed="rId4" cstate="print"/>
          <a:srcRect/>
          <a:stretch>
            <a:fillRect/>
          </a:stretch>
        </p:blipFill>
        <p:spPr bwMode="auto">
          <a:xfrm>
            <a:off x="5435600" y="1628775"/>
            <a:ext cx="3171825" cy="18938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60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60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60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19" grpId="0" build="p"/>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NZ" smtClean="0"/>
              <a:t>Example: One News Colmar Brunton poll</a:t>
            </a:r>
            <a:endParaRPr lang="en-AU" smtClean="0"/>
          </a:p>
        </p:txBody>
      </p:sp>
      <p:sp>
        <p:nvSpPr>
          <p:cNvPr id="728067" name="Rectangle 3"/>
          <p:cNvSpPr>
            <a:spLocks noGrp="1" noChangeArrowheads="1"/>
          </p:cNvSpPr>
          <p:nvPr>
            <p:ph type="body" idx="1"/>
          </p:nvPr>
        </p:nvSpPr>
        <p:spPr>
          <a:xfrm>
            <a:off x="611188" y="1268413"/>
            <a:ext cx="8281987" cy="4997450"/>
          </a:xfrm>
        </p:spPr>
        <p:txBody>
          <a:bodyPr/>
          <a:lstStyle/>
          <a:p>
            <a:pPr eaLnBrk="1" hangingPunct="1">
              <a:lnSpc>
                <a:spcPct val="75000"/>
              </a:lnSpc>
            </a:pPr>
            <a:endParaRPr lang="en-AU" smtClean="0"/>
          </a:p>
          <a:p>
            <a:pPr eaLnBrk="1" hangingPunct="1">
              <a:lnSpc>
                <a:spcPct val="75000"/>
              </a:lnSpc>
            </a:pPr>
            <a:endParaRPr lang="en-AU" smtClean="0"/>
          </a:p>
          <a:p>
            <a:pPr eaLnBrk="1" hangingPunct="1">
              <a:lnSpc>
                <a:spcPct val="75000"/>
              </a:lnSpc>
            </a:pPr>
            <a:r>
              <a:rPr lang="en-AU" smtClean="0"/>
              <a:t>Party Vote*</a:t>
            </a:r>
            <a:endParaRPr lang="en-AU" i="1" smtClean="0"/>
          </a:p>
          <a:p>
            <a:pPr lvl="1" eaLnBrk="1" hangingPunct="1">
              <a:lnSpc>
                <a:spcPct val="75000"/>
              </a:lnSpc>
            </a:pPr>
            <a:r>
              <a:rPr lang="en-AU" i="1" smtClean="0"/>
              <a:t>“Firstly thinking about the </a:t>
            </a:r>
            <a:r>
              <a:rPr lang="en-AU" i="1" u="sng" smtClean="0"/>
              <a:t>Party Vote</a:t>
            </a:r>
            <a:r>
              <a:rPr lang="en-AU" i="1" smtClean="0"/>
              <a:t> which is for a </a:t>
            </a:r>
            <a:r>
              <a:rPr lang="en-AU" i="1" u="sng" smtClean="0"/>
              <a:t>political party</a:t>
            </a:r>
            <a:r>
              <a:rPr lang="en-AU" i="1" smtClean="0"/>
              <a:t>.</a:t>
            </a:r>
          </a:p>
          <a:p>
            <a:pPr lvl="1" eaLnBrk="1" hangingPunct="1">
              <a:lnSpc>
                <a:spcPct val="75000"/>
              </a:lnSpc>
            </a:pPr>
            <a:r>
              <a:rPr lang="en-AU" i="1" smtClean="0"/>
              <a:t>Which political party would you vote for?”</a:t>
            </a:r>
          </a:p>
          <a:p>
            <a:pPr eaLnBrk="1" hangingPunct="1">
              <a:lnSpc>
                <a:spcPct val="75000"/>
              </a:lnSpc>
            </a:pPr>
            <a:r>
              <a:rPr lang="en-AU" i="1" smtClean="0"/>
              <a:t>IF DON’T KNOW –</a:t>
            </a:r>
          </a:p>
          <a:p>
            <a:pPr lvl="1" eaLnBrk="1" hangingPunct="1">
              <a:lnSpc>
                <a:spcPct val="75000"/>
              </a:lnSpc>
            </a:pPr>
            <a:r>
              <a:rPr lang="en-AU" i="1" smtClean="0"/>
              <a:t>“Which one would you be </a:t>
            </a:r>
            <a:r>
              <a:rPr lang="en-AU" i="1" u="sng" smtClean="0"/>
              <a:t>most likely</a:t>
            </a:r>
            <a:r>
              <a:rPr lang="en-AU" i="1" smtClean="0"/>
              <a:t> to vote for?”</a:t>
            </a:r>
          </a:p>
        </p:txBody>
      </p:sp>
      <p:pic>
        <p:nvPicPr>
          <p:cNvPr id="111620" name="Picture 5"/>
          <p:cNvPicPr>
            <a:picLocks noChangeAspect="1" noChangeArrowheads="1"/>
          </p:cNvPicPr>
          <p:nvPr/>
        </p:nvPicPr>
        <p:blipFill>
          <a:blip r:embed="rId4" cstate="print"/>
          <a:srcRect/>
          <a:stretch>
            <a:fillRect/>
          </a:stretch>
        </p:blipFill>
        <p:spPr bwMode="auto">
          <a:xfrm>
            <a:off x="4932363" y="1341438"/>
            <a:ext cx="3386137" cy="202088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80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80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80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80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7"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NZ" smtClean="0"/>
              <a:t>Always seek others’ advice</a:t>
            </a:r>
          </a:p>
        </p:txBody>
      </p:sp>
      <p:sp>
        <p:nvSpPr>
          <p:cNvPr id="112643" name="Rectangle 3"/>
          <p:cNvSpPr>
            <a:spLocks noGrp="1" noChangeArrowheads="1"/>
          </p:cNvSpPr>
          <p:nvPr>
            <p:ph type="body" idx="1"/>
          </p:nvPr>
        </p:nvSpPr>
        <p:spPr/>
        <p:txBody>
          <a:bodyPr/>
          <a:lstStyle/>
          <a:p>
            <a:pPr eaLnBrk="1" hangingPunct="1"/>
            <a:r>
              <a:rPr lang="en-NZ" smtClean="0"/>
              <a:t>Pre-test on colleagues</a:t>
            </a:r>
          </a:p>
          <a:p>
            <a:pPr eaLnBrk="1" hangingPunct="1"/>
            <a:r>
              <a:rPr lang="en-NZ" smtClean="0"/>
              <a:t>Ask for outside advice</a:t>
            </a:r>
          </a:p>
          <a:p>
            <a:pPr eaLnBrk="1" hangingPunct="1"/>
            <a:r>
              <a:rPr lang="en-NZ" smtClean="0"/>
              <a:t>Run a pilot study</a:t>
            </a:r>
          </a:p>
          <a:p>
            <a:pPr eaLnBrk="1" hangingPunct="1"/>
            <a:r>
              <a:rPr lang="en-NZ" smtClean="0"/>
              <a:t>After a while you can become too close to the subject and a fresh perspectives are needed</a:t>
            </a:r>
          </a:p>
        </p:txBody>
      </p:sp>
    </p:spTree>
    <p:custDataLst>
      <p:tags r:id="rId1"/>
    </p:custData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Grp="1" noChangeArrowheads="1"/>
          </p:cNvSpPr>
          <p:nvPr>
            <p:ph type="ctrTitle"/>
          </p:nvPr>
        </p:nvSpPr>
        <p:spPr/>
        <p:txBody>
          <a:bodyPr/>
          <a:lstStyle/>
          <a:p>
            <a:pPr algn="ctr" eaLnBrk="1" hangingPunct="1"/>
            <a:r>
              <a:rPr lang="en-NZ" sz="4400" smtClean="0"/>
              <a:t>Presenting the results</a:t>
            </a:r>
          </a:p>
        </p:txBody>
      </p:sp>
      <p:sp>
        <p:nvSpPr>
          <p:cNvPr id="113667" name="Rectangle 5"/>
          <p:cNvSpPr>
            <a:spLocks noGrp="1" noChangeArrowheads="1"/>
          </p:cNvSpPr>
          <p:nvPr>
            <p:ph type="subTitle" idx="1"/>
          </p:nvPr>
        </p:nvSpPr>
        <p:spPr/>
        <p:txBody>
          <a:bodyPr/>
          <a:lstStyle/>
          <a:p>
            <a:pPr eaLnBrk="1" hangingPunct="1"/>
            <a:r>
              <a:rPr lang="en-NZ" smtClean="0"/>
              <a:t>The data is the story, not the graph</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Motivating case study: crime &amp; punishment</a:t>
            </a:r>
          </a:p>
        </p:txBody>
      </p:sp>
      <p:sp>
        <p:nvSpPr>
          <p:cNvPr id="15363" name="Rectangle 3"/>
          <p:cNvSpPr>
            <a:spLocks noGrp="1" noChangeArrowheads="1" noTextEdit="1"/>
          </p:cNvSpPr>
          <p:nvPr>
            <p:ph type="clipArt" sz="half" idx="1"/>
          </p:nvPr>
        </p:nvSpPr>
        <p:spPr/>
      </p:sp>
      <p:sp>
        <p:nvSpPr>
          <p:cNvPr id="15364" name="Rectangle 4"/>
          <p:cNvSpPr>
            <a:spLocks noGrp="1" noChangeArrowheads="1"/>
          </p:cNvSpPr>
          <p:nvPr>
            <p:ph type="body" sz="half" idx="2"/>
          </p:nvPr>
        </p:nvSpPr>
        <p:spPr>
          <a:xfrm>
            <a:off x="4827588" y="1484313"/>
            <a:ext cx="4316412" cy="4997450"/>
          </a:xfrm>
        </p:spPr>
        <p:txBody>
          <a:bodyPr/>
          <a:lstStyle/>
          <a:p>
            <a:pPr eaLnBrk="1" hangingPunct="1"/>
            <a:r>
              <a:rPr lang="en-US" smtClean="0"/>
              <a:t>“Since the survey was conducted in 1999, a major reform of the sentencing and parole regimes in New Zealand has taken place, with the commencement of the Sentencing Act 2002 and the Parole Act 2002 on 30 June 2002.”</a:t>
            </a:r>
          </a:p>
          <a:p>
            <a:pPr eaLnBrk="1" hangingPunct="1"/>
            <a:endParaRPr lang="en-US" smtClean="0"/>
          </a:p>
          <a:p>
            <a:pPr eaLnBrk="1" hangingPunct="1"/>
            <a:endParaRPr lang="en-US" sz="2400" smtClean="0"/>
          </a:p>
        </p:txBody>
      </p:sp>
      <p:pic>
        <p:nvPicPr>
          <p:cNvPr id="15365" name="Picture 5"/>
          <p:cNvPicPr>
            <a:picLocks noChangeAspect="1" noChangeArrowheads="1"/>
          </p:cNvPicPr>
          <p:nvPr/>
        </p:nvPicPr>
        <p:blipFill>
          <a:blip r:embed="rId4" cstate="print"/>
          <a:srcRect/>
          <a:stretch>
            <a:fillRect/>
          </a:stretch>
        </p:blipFill>
        <p:spPr bwMode="auto">
          <a:xfrm>
            <a:off x="684213" y="1628775"/>
            <a:ext cx="3816350" cy="4679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z="2800" smtClean="0"/>
              <a:t>Published stats/proxies example: </a:t>
            </a:r>
            <a:br>
              <a:rPr lang="en-US" sz="2800" smtClean="0"/>
            </a:br>
            <a:r>
              <a:rPr lang="en-US" sz="2800" smtClean="0"/>
              <a:t>Race and politics in New Caledonia</a:t>
            </a:r>
          </a:p>
        </p:txBody>
      </p:sp>
      <p:pic>
        <p:nvPicPr>
          <p:cNvPr id="849923" name="Picture 3"/>
          <p:cNvPicPr>
            <a:picLocks noChangeAspect="1" noChangeArrowheads="1"/>
          </p:cNvPicPr>
          <p:nvPr>
            <p:ph type="body" idx="1"/>
          </p:nvPr>
        </p:nvPicPr>
        <p:blipFill>
          <a:blip r:embed="rId4" cstate="print"/>
          <a:srcRect/>
          <a:stretch>
            <a:fillRect/>
          </a:stretch>
        </p:blipFill>
        <p:spPr>
          <a:xfrm>
            <a:off x="539750" y="1231900"/>
            <a:ext cx="8315325" cy="5626100"/>
          </a:xfr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2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Motivating case study: crime &amp; punishment</a:t>
            </a:r>
          </a:p>
        </p:txBody>
      </p:sp>
      <p:pic>
        <p:nvPicPr>
          <p:cNvPr id="115715" name="Picture 6"/>
          <p:cNvPicPr>
            <a:picLocks noChangeAspect="1" noChangeArrowheads="1"/>
          </p:cNvPicPr>
          <p:nvPr/>
        </p:nvPicPr>
        <p:blipFill>
          <a:blip r:embed="rId4" cstate="print"/>
          <a:srcRect/>
          <a:stretch>
            <a:fillRect/>
          </a:stretch>
        </p:blipFill>
        <p:spPr bwMode="auto">
          <a:xfrm>
            <a:off x="1116013" y="1196975"/>
            <a:ext cx="7416800" cy="4394200"/>
          </a:xfrm>
          <a:prstGeom prst="rect">
            <a:avLst/>
          </a:prstGeom>
          <a:noFill/>
          <a:ln w="9525">
            <a:noFill/>
            <a:miter lim="800000"/>
            <a:headEnd/>
            <a:tailEnd/>
          </a:ln>
        </p:spPr>
      </p:pic>
      <p:sp>
        <p:nvSpPr>
          <p:cNvPr id="753673" name="Text Box 9"/>
          <p:cNvSpPr txBox="1">
            <a:spLocks noChangeArrowheads="1"/>
          </p:cNvSpPr>
          <p:nvPr/>
        </p:nvSpPr>
        <p:spPr bwMode="auto">
          <a:xfrm>
            <a:off x="468313" y="5661025"/>
            <a:ext cx="8656637" cy="946150"/>
          </a:xfrm>
          <a:prstGeom prst="rect">
            <a:avLst/>
          </a:prstGeom>
          <a:noFill/>
          <a:ln w="9525">
            <a:noFill/>
            <a:miter lim="800000"/>
            <a:headEnd/>
            <a:tailEnd/>
          </a:ln>
        </p:spPr>
        <p:txBody>
          <a:bodyPr wrap="none">
            <a:spAutoFit/>
          </a:bodyPr>
          <a:lstStyle/>
          <a:p>
            <a:r>
              <a:rPr lang="en-NZ" sz="2800">
                <a:solidFill>
                  <a:schemeClr val="bg1"/>
                </a:solidFill>
              </a:rPr>
              <a:t>“Only 5% of the sample were within the correct range </a:t>
            </a:r>
          </a:p>
          <a:p>
            <a:r>
              <a:rPr lang="en-NZ" sz="2800">
                <a:solidFill>
                  <a:schemeClr val="bg1"/>
                </a:solidFill>
              </a:rPr>
              <a:t>in their estimate of the amount of violent crime.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3673"/>
                                        </p:tgtEl>
                                        <p:attrNameLst>
                                          <p:attrName>style.visibility</p:attrName>
                                        </p:attrNameLst>
                                      </p:cBhvr>
                                      <p:to>
                                        <p:strVal val="visible"/>
                                      </p:to>
                                    </p:set>
                                    <p:anim calcmode="lin" valueType="num">
                                      <p:cBhvr additive="base">
                                        <p:cTn id="7" dur="500" fill="hold"/>
                                        <p:tgtEl>
                                          <p:spTgt spid="753673"/>
                                        </p:tgtEl>
                                        <p:attrNameLst>
                                          <p:attrName>ppt_x</p:attrName>
                                        </p:attrNameLst>
                                      </p:cBhvr>
                                      <p:tavLst>
                                        <p:tav tm="0">
                                          <p:val>
                                            <p:strVal val="#ppt_x"/>
                                          </p:val>
                                        </p:tav>
                                        <p:tav tm="100000">
                                          <p:val>
                                            <p:strVal val="#ppt_x"/>
                                          </p:val>
                                        </p:tav>
                                      </p:tavLst>
                                    </p:anim>
                                    <p:anim calcmode="lin" valueType="num">
                                      <p:cBhvr additive="base">
                                        <p:cTn id="8" dur="500" fill="hold"/>
                                        <p:tgtEl>
                                          <p:spTgt spid="7536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7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1"/>
          <p:cNvGraphicFramePr>
            <a:graphicFrameLocks noChangeAspect="1"/>
          </p:cNvGraphicFramePr>
          <p:nvPr>
            <p:ph idx="1"/>
          </p:nvPr>
        </p:nvGraphicFramePr>
        <p:xfrm>
          <a:off x="971550" y="1196975"/>
          <a:ext cx="7280275" cy="4627563"/>
        </p:xfrm>
        <a:graphic>
          <a:graphicData uri="http://schemas.openxmlformats.org/presentationml/2006/ole">
            <p:oleObj spid="_x0000_s3074" name="Chart" r:id="rId5" imgW="5227320" imgH="3322357" progId="Excel.Chart.8">
              <p:embed/>
            </p:oleObj>
          </a:graphicData>
        </a:graphic>
      </p:graphicFrame>
      <p:sp>
        <p:nvSpPr>
          <p:cNvPr id="3075" name="Rectangle 2"/>
          <p:cNvSpPr>
            <a:spLocks noGrp="1" noChangeArrowheads="1"/>
          </p:cNvSpPr>
          <p:nvPr>
            <p:ph type="title"/>
          </p:nvPr>
        </p:nvSpPr>
        <p:spPr/>
        <p:txBody>
          <a:bodyPr/>
          <a:lstStyle/>
          <a:p>
            <a:pPr eaLnBrk="1" hangingPunct="1"/>
            <a:r>
              <a:rPr lang="en-US" smtClean="0"/>
              <a:t>Motivating case study: crime &amp; punishment</a:t>
            </a:r>
          </a:p>
        </p:txBody>
      </p:sp>
      <p:sp>
        <p:nvSpPr>
          <p:cNvPr id="763908" name="Text Box 4"/>
          <p:cNvSpPr txBox="1">
            <a:spLocks noChangeArrowheads="1"/>
          </p:cNvSpPr>
          <p:nvPr/>
        </p:nvSpPr>
        <p:spPr bwMode="auto">
          <a:xfrm>
            <a:off x="468313" y="5718175"/>
            <a:ext cx="8639175" cy="519113"/>
          </a:xfrm>
          <a:prstGeom prst="rect">
            <a:avLst/>
          </a:prstGeom>
          <a:noFill/>
          <a:ln w="9525">
            <a:noFill/>
            <a:miter lim="800000"/>
            <a:headEnd/>
            <a:tailEnd/>
          </a:ln>
        </p:spPr>
        <p:txBody>
          <a:bodyPr wrap="none">
            <a:spAutoFit/>
          </a:bodyPr>
          <a:lstStyle/>
          <a:p>
            <a:r>
              <a:rPr lang="en-NZ" sz="2800">
                <a:solidFill>
                  <a:schemeClr val="bg1"/>
                </a:solidFill>
              </a:rPr>
              <a:t>* Data made to fit original numbers – pseudo-fictitious</a:t>
            </a:r>
          </a:p>
        </p:txBody>
      </p:sp>
      <p:sp>
        <p:nvSpPr>
          <p:cNvPr id="3077" name="Line 7"/>
          <p:cNvSpPr>
            <a:spLocks noChangeShapeType="1"/>
          </p:cNvSpPr>
          <p:nvPr/>
        </p:nvSpPr>
        <p:spPr bwMode="auto">
          <a:xfrm flipV="1">
            <a:off x="2411413" y="2060575"/>
            <a:ext cx="20637" cy="3108325"/>
          </a:xfrm>
          <a:prstGeom prst="line">
            <a:avLst/>
          </a:prstGeom>
          <a:noFill/>
          <a:ln w="9525">
            <a:solidFill>
              <a:schemeClr val="tx1"/>
            </a:solidFill>
            <a:prstDash val="dashDot"/>
            <a:round/>
            <a:headEnd/>
            <a:tailEnd/>
          </a:ln>
        </p:spPr>
        <p:txBody>
          <a:bodyPr/>
          <a:lstStyle/>
          <a:p>
            <a:endParaRPr lang="en-US"/>
          </a:p>
        </p:txBody>
      </p:sp>
      <p:sp>
        <p:nvSpPr>
          <p:cNvPr id="3078" name="Text Box 8"/>
          <p:cNvSpPr txBox="1">
            <a:spLocks noChangeArrowheads="1"/>
          </p:cNvSpPr>
          <p:nvPr/>
        </p:nvSpPr>
        <p:spPr bwMode="auto">
          <a:xfrm>
            <a:off x="1838325" y="1557338"/>
            <a:ext cx="1797050" cy="366712"/>
          </a:xfrm>
          <a:prstGeom prst="rect">
            <a:avLst/>
          </a:prstGeom>
          <a:noFill/>
          <a:ln w="9525">
            <a:noFill/>
            <a:miter lim="800000"/>
            <a:headEnd/>
            <a:tailEnd/>
          </a:ln>
        </p:spPr>
        <p:txBody>
          <a:bodyPr wrap="none">
            <a:spAutoFit/>
          </a:bodyPr>
          <a:lstStyle/>
          <a:p>
            <a:r>
              <a:rPr lang="en-NZ"/>
              <a:t>Actual rate 10%</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3908"/>
                                        </p:tgtEl>
                                        <p:attrNameLst>
                                          <p:attrName>style.visibility</p:attrName>
                                        </p:attrNameLst>
                                      </p:cBhvr>
                                      <p:to>
                                        <p:strVal val="visible"/>
                                      </p:to>
                                    </p:set>
                                    <p:anim calcmode="lin" valueType="num">
                                      <p:cBhvr additive="base">
                                        <p:cTn id="7" dur="500" fill="hold"/>
                                        <p:tgtEl>
                                          <p:spTgt spid="763908"/>
                                        </p:tgtEl>
                                        <p:attrNameLst>
                                          <p:attrName>ppt_x</p:attrName>
                                        </p:attrNameLst>
                                      </p:cBhvr>
                                      <p:tavLst>
                                        <p:tav tm="0">
                                          <p:val>
                                            <p:strVal val="#ppt_x"/>
                                          </p:val>
                                        </p:tav>
                                        <p:tav tm="100000">
                                          <p:val>
                                            <p:strVal val="#ppt_x"/>
                                          </p:val>
                                        </p:tav>
                                      </p:tavLst>
                                    </p:anim>
                                    <p:anim calcmode="lin" valueType="num">
                                      <p:cBhvr additive="base">
                                        <p:cTn id="8" dur="500" fill="hold"/>
                                        <p:tgtEl>
                                          <p:spTgt spid="7639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0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Motivating case study: crime &amp; punishment</a:t>
            </a:r>
          </a:p>
        </p:txBody>
      </p:sp>
      <p:sp>
        <p:nvSpPr>
          <p:cNvPr id="116739" name="Rectangle 5"/>
          <p:cNvSpPr>
            <a:spLocks noGrp="1" noChangeArrowheads="1" noTextEdit="1"/>
          </p:cNvSpPr>
          <p:nvPr>
            <p:ph type="clipArt" sz="half" idx="1"/>
          </p:nvPr>
        </p:nvSpPr>
        <p:spPr/>
      </p:sp>
      <p:pic>
        <p:nvPicPr>
          <p:cNvPr id="116740" name="Picture 4"/>
          <p:cNvPicPr>
            <a:picLocks noChangeAspect="1" noChangeArrowheads="1"/>
          </p:cNvPicPr>
          <p:nvPr/>
        </p:nvPicPr>
        <p:blipFill>
          <a:blip r:embed="rId4" cstate="print"/>
          <a:srcRect/>
          <a:stretch>
            <a:fillRect/>
          </a:stretch>
        </p:blipFill>
        <p:spPr bwMode="auto">
          <a:xfrm>
            <a:off x="755650" y="1484313"/>
            <a:ext cx="3670300" cy="4894262"/>
          </a:xfrm>
          <a:prstGeom prst="rect">
            <a:avLst/>
          </a:prstGeom>
          <a:noFill/>
          <a:ln w="9525">
            <a:noFill/>
            <a:miter lim="800000"/>
            <a:headEnd/>
            <a:tailEnd/>
          </a:ln>
        </p:spPr>
      </p:pic>
      <p:sp>
        <p:nvSpPr>
          <p:cNvPr id="116741" name="Rectangle 8"/>
          <p:cNvSpPr>
            <a:spLocks noGrp="1" noChangeArrowheads="1"/>
          </p:cNvSpPr>
          <p:nvPr>
            <p:ph type="body" sz="half" idx="2"/>
          </p:nvPr>
        </p:nvSpPr>
        <p:spPr/>
        <p:txBody>
          <a:bodyPr/>
          <a:lstStyle/>
          <a:p>
            <a:pPr eaLnBrk="1" hangingPunct="1">
              <a:lnSpc>
                <a:spcPct val="90000"/>
              </a:lnSpc>
            </a:pPr>
            <a:r>
              <a:rPr lang="en-NZ" smtClean="0"/>
              <a:t>What are they trying to report here?</a:t>
            </a:r>
          </a:p>
          <a:p>
            <a:pPr eaLnBrk="1" hangingPunct="1">
              <a:lnSpc>
                <a:spcPct val="90000"/>
              </a:lnSpc>
            </a:pPr>
            <a:r>
              <a:rPr lang="en-NZ" smtClean="0"/>
              <a:t>Order tables by most common crime to least</a:t>
            </a:r>
          </a:p>
          <a:p>
            <a:pPr eaLnBrk="1" hangingPunct="1">
              <a:lnSpc>
                <a:spcPct val="90000"/>
              </a:lnSpc>
            </a:pPr>
            <a:r>
              <a:rPr lang="en-NZ" smtClean="0"/>
              <a:t>See if there are any changes over the years</a:t>
            </a:r>
          </a:p>
          <a:p>
            <a:pPr eaLnBrk="1" hangingPunct="1">
              <a:lnSpc>
                <a:spcPct val="90000"/>
              </a:lnSpc>
            </a:pPr>
            <a:r>
              <a:rPr lang="en-NZ" smtClean="0"/>
              <a:t>Don’t use a </a:t>
            </a:r>
            <a:r>
              <a:rPr lang="en-NZ" smtClean="0">
                <a:latin typeface="Times" pitchFamily="18" charset="0"/>
              </a:rPr>
              <a:t>3</a:t>
            </a:r>
            <a:r>
              <a:rPr lang="en-NZ" smtClean="0"/>
              <a:t>D object when you are presenting </a:t>
            </a:r>
            <a:r>
              <a:rPr lang="en-NZ" smtClean="0">
                <a:latin typeface="Times" pitchFamily="18" charset="0"/>
              </a:rPr>
              <a:t>1</a:t>
            </a:r>
            <a:r>
              <a:rPr lang="en-NZ" smtClean="0"/>
              <a:t>D info.</a:t>
            </a:r>
          </a:p>
        </p:txBody>
      </p:sp>
    </p:spTree>
    <p:custDataLst>
      <p:tags r:id="rId1"/>
    </p:custData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Motivating case study: crime &amp; punishment</a:t>
            </a:r>
          </a:p>
        </p:txBody>
      </p:sp>
      <p:pic>
        <p:nvPicPr>
          <p:cNvPr id="117763" name="Picture 5"/>
          <p:cNvPicPr>
            <a:picLocks noChangeAspect="1" noChangeArrowheads="1"/>
          </p:cNvPicPr>
          <p:nvPr>
            <p:ph type="body" sz="half" idx="4294967295"/>
          </p:nvPr>
        </p:nvPicPr>
        <p:blipFill>
          <a:blip r:embed="rId4" cstate="print"/>
          <a:srcRect/>
          <a:stretch>
            <a:fillRect/>
          </a:stretch>
        </p:blipFill>
        <p:spPr>
          <a:xfrm>
            <a:off x="1258888" y="1662113"/>
            <a:ext cx="6927850" cy="4935537"/>
          </a:xfrm>
          <a:noFill/>
        </p:spPr>
      </p:pic>
      <p:sp>
        <p:nvSpPr>
          <p:cNvPr id="117764" name="Text Box 7"/>
          <p:cNvSpPr txBox="1">
            <a:spLocks noChangeArrowheads="1"/>
          </p:cNvSpPr>
          <p:nvPr/>
        </p:nvSpPr>
        <p:spPr bwMode="auto">
          <a:xfrm>
            <a:off x="950913" y="1092200"/>
            <a:ext cx="1766887" cy="519113"/>
          </a:xfrm>
          <a:prstGeom prst="rect">
            <a:avLst/>
          </a:prstGeom>
          <a:noFill/>
          <a:ln w="9525">
            <a:noFill/>
            <a:miter lim="800000"/>
            <a:headEnd/>
            <a:tailEnd/>
          </a:ln>
        </p:spPr>
        <p:txBody>
          <a:bodyPr wrap="none">
            <a:spAutoFit/>
          </a:bodyPr>
          <a:lstStyle/>
          <a:p>
            <a:r>
              <a:rPr lang="en-NZ" sz="2800">
                <a:solidFill>
                  <a:schemeClr val="bg1"/>
                </a:solidFill>
              </a:rPr>
              <a:t>The story: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NZ" smtClean="0"/>
              <a:t>Lessons</a:t>
            </a:r>
          </a:p>
        </p:txBody>
      </p:sp>
      <p:sp>
        <p:nvSpPr>
          <p:cNvPr id="118787" name="Rectangle 3"/>
          <p:cNvSpPr>
            <a:spLocks noGrp="1" noChangeArrowheads="1"/>
          </p:cNvSpPr>
          <p:nvPr>
            <p:ph type="body" idx="1"/>
          </p:nvPr>
        </p:nvSpPr>
        <p:spPr/>
        <p:txBody>
          <a:bodyPr/>
          <a:lstStyle/>
          <a:p>
            <a:pPr eaLnBrk="1" hangingPunct="1"/>
            <a:r>
              <a:rPr lang="en-NZ" smtClean="0"/>
              <a:t>Here, the real story was that people, on average, believed violence crime rate as being 5x worse than what is actually reported</a:t>
            </a:r>
          </a:p>
          <a:p>
            <a:pPr eaLnBrk="1" hangingPunct="1"/>
            <a:r>
              <a:rPr lang="en-NZ" smtClean="0"/>
              <a:t>Just because you can produce a pretty graph, doesn’t mean you should</a:t>
            </a:r>
          </a:p>
          <a:p>
            <a:pPr eaLnBrk="1" hangingPunct="1"/>
            <a:r>
              <a:rPr lang="en-NZ" smtClean="0"/>
              <a:t>The simplest graph shows the real story</a:t>
            </a:r>
          </a:p>
          <a:p>
            <a:pPr eaLnBrk="1" hangingPunct="1">
              <a:buFont typeface="Wingdings" pitchFamily="2" charset="2"/>
              <a:buNone/>
            </a:pPr>
            <a:endParaRPr lang="en-NZ" smtClean="0"/>
          </a:p>
        </p:txBody>
      </p:sp>
    </p:spTree>
    <p:custDataLst>
      <p:tags r:id="rId1"/>
    </p:custData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NZ" smtClean="0"/>
              <a:t>You don’t have to be boring</a:t>
            </a:r>
          </a:p>
        </p:txBody>
      </p:sp>
      <p:pic>
        <p:nvPicPr>
          <p:cNvPr id="119811" name="Picture 4" descr="ex1-6L"/>
          <p:cNvPicPr>
            <a:picLocks noChangeAspect="1" noChangeArrowheads="1"/>
          </p:cNvPicPr>
          <p:nvPr>
            <p:ph type="body" idx="1"/>
          </p:nvPr>
        </p:nvPicPr>
        <p:blipFill>
          <a:blip r:embed="rId4" cstate="print"/>
          <a:srcRect/>
          <a:stretch>
            <a:fillRect/>
          </a:stretch>
        </p:blipFill>
        <p:spPr>
          <a:xfrm>
            <a:off x="539750" y="1916113"/>
            <a:ext cx="8281988" cy="3443287"/>
          </a:xfrm>
          <a:noFill/>
        </p:spPr>
      </p:pic>
    </p:spTree>
    <p:custDataLst>
      <p:tags r:id="rId1"/>
    </p:custData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AU" smtClean="0"/>
              <a:t>Graphical excellence</a:t>
            </a:r>
            <a:endParaRPr lang="en-US" smtClean="0"/>
          </a:p>
        </p:txBody>
      </p:sp>
      <p:sp>
        <p:nvSpPr>
          <p:cNvPr id="120835" name="Rectangle 3"/>
          <p:cNvSpPr>
            <a:spLocks noGrp="1" noChangeArrowheads="1"/>
          </p:cNvSpPr>
          <p:nvPr>
            <p:ph type="body" idx="1"/>
          </p:nvPr>
        </p:nvSpPr>
        <p:spPr/>
        <p:txBody>
          <a:bodyPr/>
          <a:lstStyle/>
          <a:p>
            <a:pPr eaLnBrk="1" hangingPunct="1">
              <a:lnSpc>
                <a:spcPct val="90000"/>
              </a:lnSpc>
            </a:pPr>
            <a:r>
              <a:rPr lang="en-AU" smtClean="0"/>
              <a:t>Show the data</a:t>
            </a:r>
          </a:p>
          <a:p>
            <a:pPr eaLnBrk="1" hangingPunct="1">
              <a:lnSpc>
                <a:spcPct val="90000"/>
              </a:lnSpc>
            </a:pPr>
            <a:r>
              <a:rPr lang="en-AU" smtClean="0"/>
              <a:t>Make the viewer consider the substance rather than the form</a:t>
            </a:r>
          </a:p>
          <a:p>
            <a:pPr eaLnBrk="1" hangingPunct="1">
              <a:lnSpc>
                <a:spcPct val="90000"/>
              </a:lnSpc>
            </a:pPr>
            <a:r>
              <a:rPr lang="en-AU" smtClean="0"/>
              <a:t>Avoid distortion</a:t>
            </a:r>
          </a:p>
          <a:p>
            <a:pPr eaLnBrk="1" hangingPunct="1">
              <a:lnSpc>
                <a:spcPct val="90000"/>
              </a:lnSpc>
            </a:pPr>
            <a:r>
              <a:rPr lang="en-AU" smtClean="0"/>
              <a:t>Present many numbers concisely</a:t>
            </a:r>
          </a:p>
          <a:p>
            <a:pPr eaLnBrk="1" hangingPunct="1">
              <a:lnSpc>
                <a:spcPct val="90000"/>
              </a:lnSpc>
            </a:pPr>
            <a:r>
              <a:rPr lang="en-AU" smtClean="0"/>
              <a:t>Make large datasets coherent</a:t>
            </a:r>
          </a:p>
        </p:txBody>
      </p:sp>
    </p:spTree>
    <p:custDataLst>
      <p:tags r:id="rId1"/>
    </p:custData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619250" y="260350"/>
            <a:ext cx="7296150" cy="685800"/>
          </a:xfrm>
          <a:noFill/>
        </p:spPr>
        <p:txBody>
          <a:bodyPr lIns="90488" tIns="44450" rIns="90488" bIns="44450"/>
          <a:lstStyle/>
          <a:p>
            <a:pPr eaLnBrk="1" hangingPunct="1"/>
            <a:r>
              <a:rPr lang="en-AU" smtClean="0"/>
              <a:t>Graphical excellence…</a:t>
            </a:r>
            <a:endParaRPr lang="en-US" smtClean="0"/>
          </a:p>
        </p:txBody>
      </p:sp>
      <p:sp>
        <p:nvSpPr>
          <p:cNvPr id="770051" name="Rectangle 3"/>
          <p:cNvSpPr>
            <a:spLocks noGrp="1" noChangeArrowheads="1"/>
          </p:cNvSpPr>
          <p:nvPr>
            <p:ph type="body" idx="1"/>
          </p:nvPr>
        </p:nvSpPr>
        <p:spPr>
          <a:noFill/>
        </p:spPr>
        <p:txBody>
          <a:bodyPr lIns="90488" tIns="44450" rIns="90488" bIns="44450"/>
          <a:lstStyle/>
          <a:p>
            <a:pPr eaLnBrk="1" hangingPunct="1">
              <a:lnSpc>
                <a:spcPct val="70000"/>
              </a:lnSpc>
              <a:buFont typeface="Wingdings" pitchFamily="2" charset="2"/>
              <a:buNone/>
            </a:pPr>
            <a:r>
              <a:rPr lang="en-US" smtClean="0">
                <a:solidFill>
                  <a:schemeClr val="bg1"/>
                </a:solidFill>
              </a:rPr>
              <a:t>Make your graphics friendly:</a:t>
            </a:r>
          </a:p>
          <a:p>
            <a:pPr lvl="1" eaLnBrk="1" hangingPunct="1">
              <a:lnSpc>
                <a:spcPct val="70000"/>
              </a:lnSpc>
            </a:pPr>
            <a:r>
              <a:rPr lang="en-US" smtClean="0">
                <a:solidFill>
                  <a:schemeClr val="bg1"/>
                </a:solidFill>
              </a:rPr>
              <a:t>Avoid abbreviations and encodings.</a:t>
            </a:r>
          </a:p>
          <a:p>
            <a:pPr lvl="1" eaLnBrk="1" hangingPunct="1">
              <a:lnSpc>
                <a:spcPct val="70000"/>
              </a:lnSpc>
            </a:pPr>
            <a:r>
              <a:rPr lang="en-US" smtClean="0">
                <a:solidFill>
                  <a:schemeClr val="bg1"/>
                </a:solidFill>
              </a:rPr>
              <a:t>Run words left-to-right.</a:t>
            </a:r>
          </a:p>
          <a:p>
            <a:pPr lvl="1" eaLnBrk="1" hangingPunct="1">
              <a:lnSpc>
                <a:spcPct val="70000"/>
              </a:lnSpc>
            </a:pPr>
            <a:r>
              <a:rPr lang="en-US" smtClean="0">
                <a:solidFill>
                  <a:schemeClr val="bg1"/>
                </a:solidFill>
              </a:rPr>
              <a:t>Explain data with little messages.</a:t>
            </a:r>
          </a:p>
          <a:p>
            <a:pPr lvl="1" eaLnBrk="1" hangingPunct="1">
              <a:lnSpc>
                <a:spcPct val="70000"/>
              </a:lnSpc>
            </a:pPr>
            <a:r>
              <a:rPr lang="en-US" smtClean="0">
                <a:solidFill>
                  <a:schemeClr val="bg1"/>
                </a:solidFill>
              </a:rPr>
              <a:t>Label graphic; don’t use elaborate shadings and a complex legend.</a:t>
            </a:r>
          </a:p>
          <a:p>
            <a:pPr lvl="1" eaLnBrk="1" hangingPunct="1">
              <a:lnSpc>
                <a:spcPct val="70000"/>
              </a:lnSpc>
            </a:pPr>
            <a:r>
              <a:rPr lang="en-US" smtClean="0">
                <a:solidFill>
                  <a:schemeClr val="bg1"/>
                </a:solidFill>
              </a:rPr>
              <a:t>Avoid red/green distinctions.</a:t>
            </a:r>
          </a:p>
          <a:p>
            <a:pPr lvl="1" eaLnBrk="1" hangingPunct="1">
              <a:lnSpc>
                <a:spcPct val="70000"/>
              </a:lnSpc>
            </a:pPr>
            <a:r>
              <a:rPr lang="en-US" smtClean="0">
                <a:solidFill>
                  <a:schemeClr val="bg1"/>
                </a:solidFill>
              </a:rPr>
              <a:t>Use clean serif fonts in mixed case.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0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0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0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0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0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0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0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1"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NZ" smtClean="0"/>
              <a:t>Tabular displays</a:t>
            </a:r>
          </a:p>
        </p:txBody>
      </p:sp>
      <p:graphicFrame>
        <p:nvGraphicFramePr>
          <p:cNvPr id="826535" name="Group 167"/>
          <p:cNvGraphicFramePr>
            <a:graphicFrameLocks noGrp="1"/>
          </p:cNvGraphicFramePr>
          <p:nvPr>
            <p:ph sz="half" idx="2"/>
          </p:nvPr>
        </p:nvGraphicFramePr>
        <p:xfrm>
          <a:off x="755650" y="1484313"/>
          <a:ext cx="7981950" cy="4997450"/>
        </p:xfrm>
        <a:graphic>
          <a:graphicData uri="http://schemas.openxmlformats.org/drawingml/2006/table">
            <a:tbl>
              <a:tblPr/>
              <a:tblGrid>
                <a:gridCol w="3413125"/>
                <a:gridCol w="1524000"/>
                <a:gridCol w="1522413"/>
                <a:gridCol w="1522412"/>
              </a:tblGrid>
              <a:tr h="6254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CRIME GROUP (%)</a:t>
                      </a:r>
                      <a:endParaRPr kumimoji="0" lang="en-NZ" sz="2800" b="0" i="0" u="none" strike="noStrike" cap="none" normalizeH="0" baseline="0" smtClean="0">
                        <a:ln>
                          <a:noFill/>
                        </a:ln>
                        <a:solidFill>
                          <a:schemeClr val="bg1"/>
                        </a:solidFill>
                        <a:effectLst/>
                        <a:latin typeface="Arial" charset="0"/>
                      </a:endParaRPr>
                    </a:p>
                  </a:txBody>
                  <a:tcPr anchor="b"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1" i="0" u="none" strike="noStrike" cap="none" normalizeH="0" baseline="0" smtClean="0">
                          <a:ln>
                            <a:noFill/>
                          </a:ln>
                          <a:solidFill>
                            <a:schemeClr val="bg1"/>
                          </a:solidFill>
                          <a:effectLst/>
                          <a:latin typeface="Arial" charset="0"/>
                          <a:cs typeface="Arial" charset="0"/>
                        </a:rPr>
                        <a:t>1998</a:t>
                      </a:r>
                      <a:endParaRPr kumimoji="0" lang="en-NZ" sz="2800" b="0"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a:noFill/>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1" i="0" u="none" strike="noStrike" cap="none" normalizeH="0" baseline="0" smtClean="0">
                          <a:ln>
                            <a:noFill/>
                          </a:ln>
                          <a:solidFill>
                            <a:schemeClr val="bg1"/>
                          </a:solidFill>
                          <a:effectLst/>
                          <a:latin typeface="Arial" charset="0"/>
                          <a:cs typeface="Arial" charset="0"/>
                        </a:rPr>
                        <a:t>1999</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a:noFill/>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1" i="0" u="none" strike="noStrike" cap="none" normalizeH="0" baseline="0" smtClean="0">
                          <a:ln>
                            <a:noFill/>
                          </a:ln>
                          <a:solidFill>
                            <a:schemeClr val="bg1"/>
                          </a:solidFill>
                          <a:effectLst/>
                          <a:latin typeface="Arial" charset="0"/>
                          <a:cs typeface="Arial" charset="0"/>
                        </a:rPr>
                        <a:t>2000</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noFill/>
                  </a:tcPr>
                </a:tc>
              </a:tr>
              <a:tr h="623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Dishonesty</a:t>
                      </a:r>
                      <a:endParaRPr kumimoji="0" lang="en-NZ" sz="2800" b="0" i="0" u="none" strike="noStrike" cap="none" normalizeH="0" baseline="0" smtClean="0">
                        <a:ln>
                          <a:noFill/>
                        </a:ln>
                        <a:solidFill>
                          <a:schemeClr val="bg1"/>
                        </a:solidFill>
                        <a:effectLst/>
                        <a:latin typeface="Arial" charset="0"/>
                      </a:endParaRPr>
                    </a:p>
                  </a:txBody>
                  <a:tcPr anchor="b"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63</a:t>
                      </a:r>
                      <a:endParaRPr kumimoji="0" lang="en-NZ" sz="2800" b="0"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61</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60</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cap="flat">
                      <a:noFill/>
                    </a:lnR>
                    <a:lnT w="12700" cap="flat" cmpd="sng" algn="ctr">
                      <a:solidFill>
                        <a:schemeClr val="bg1"/>
                      </a:solidFill>
                      <a:prstDash val="solid"/>
                      <a:round/>
                      <a:headEnd type="none" w="med" len="med"/>
                      <a:tailEnd type="none" w="med" len="med"/>
                    </a:lnT>
                    <a:lnB>
                      <a:noFill/>
                    </a:lnB>
                    <a:lnTlToBr>
                      <a:noFill/>
                    </a:lnTlToBr>
                    <a:lnBlToTr>
                      <a:noFill/>
                    </a:lnBlToTr>
                    <a:noFill/>
                  </a:tcPr>
                </a:tc>
              </a:tr>
              <a:tr h="6254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Drugs and antisocial</a:t>
                      </a:r>
                      <a:endParaRPr kumimoji="0" lang="en-NZ" sz="2800" b="0" i="0" u="none" strike="noStrike" cap="none" normalizeH="0" baseline="0" smtClean="0">
                        <a:ln>
                          <a:noFill/>
                        </a:ln>
                        <a:solidFill>
                          <a:schemeClr val="bg1"/>
                        </a:solidFill>
                        <a:effectLst/>
                        <a:latin typeface="Arial" charset="0"/>
                      </a:endParaRPr>
                    </a:p>
                  </a:txBody>
                  <a:tcPr anchor="b" horzOverflow="overflow">
                    <a:lnL cap="flat">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12</a:t>
                      </a:r>
                      <a:endParaRPr kumimoji="0" lang="en-NZ" sz="2800" b="0"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13</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13</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cap="flat">
                      <a:noFill/>
                    </a:lnR>
                    <a:lnT>
                      <a:noFill/>
                    </a:lnT>
                    <a:lnB>
                      <a:noFill/>
                    </a:lnB>
                    <a:lnTlToBr>
                      <a:noFill/>
                    </a:lnTlToBr>
                    <a:lnBlToTr>
                      <a:noFill/>
                    </a:lnBlToTr>
                    <a:noFill/>
                  </a:tcPr>
                </a:tc>
              </a:tr>
              <a:tr h="623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Violence</a:t>
                      </a:r>
                      <a:endParaRPr kumimoji="0" lang="en-NZ" sz="2800" b="0" i="0" u="none" strike="noStrike" cap="none" normalizeH="0" baseline="0" smtClean="0">
                        <a:ln>
                          <a:noFill/>
                        </a:ln>
                        <a:solidFill>
                          <a:schemeClr val="bg1"/>
                        </a:solidFill>
                        <a:effectLst/>
                        <a:latin typeface="Arial" charset="0"/>
                      </a:endParaRPr>
                    </a:p>
                  </a:txBody>
                  <a:tcPr anchor="b" horzOverflow="overflow">
                    <a:lnL cap="flat">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9</a:t>
                      </a:r>
                      <a:endParaRPr kumimoji="0" lang="en-NZ" sz="2800" b="0"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9</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10</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cap="flat">
                      <a:noFill/>
                    </a:lnR>
                    <a:lnT>
                      <a:noFill/>
                    </a:lnT>
                    <a:lnB>
                      <a:noFill/>
                    </a:lnB>
                    <a:lnTlToBr>
                      <a:noFill/>
                    </a:lnTlToBr>
                    <a:lnBlToTr>
                      <a:noFill/>
                    </a:lnBlToTr>
                    <a:noFill/>
                  </a:tcPr>
                </a:tc>
              </a:tr>
              <a:tr h="6254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Property Damage</a:t>
                      </a:r>
                      <a:endParaRPr kumimoji="0" lang="en-NZ" sz="2800" b="0" i="0" u="none" strike="noStrike" cap="none" normalizeH="0" baseline="0" smtClean="0">
                        <a:ln>
                          <a:noFill/>
                        </a:ln>
                        <a:solidFill>
                          <a:schemeClr val="bg1"/>
                        </a:solidFill>
                        <a:effectLst/>
                        <a:latin typeface="Arial" charset="0"/>
                      </a:endParaRPr>
                    </a:p>
                  </a:txBody>
                  <a:tcPr anchor="b" horzOverflow="overflow">
                    <a:lnL cap="flat">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8</a:t>
                      </a:r>
                      <a:endParaRPr kumimoji="0" lang="en-NZ" sz="2800" b="0"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9</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10</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cap="flat">
                      <a:noFill/>
                    </a:lnR>
                    <a:lnT>
                      <a:noFill/>
                    </a:lnT>
                    <a:lnB>
                      <a:noFill/>
                    </a:lnB>
                    <a:lnTlToBr>
                      <a:noFill/>
                    </a:lnTlToBr>
                    <a:lnBlToTr>
                      <a:noFill/>
                    </a:lnBlToTr>
                    <a:noFill/>
                  </a:tcPr>
                </a:tc>
              </a:tr>
              <a:tr h="623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Property Abuse</a:t>
                      </a:r>
                      <a:endParaRPr kumimoji="0" lang="en-NZ" sz="2800" b="0" i="0" u="none" strike="noStrike" cap="none" normalizeH="0" baseline="0" smtClean="0">
                        <a:ln>
                          <a:noFill/>
                        </a:ln>
                        <a:solidFill>
                          <a:schemeClr val="bg1"/>
                        </a:solidFill>
                        <a:effectLst/>
                        <a:latin typeface="Arial" charset="0"/>
                      </a:endParaRPr>
                    </a:p>
                  </a:txBody>
                  <a:tcPr anchor="b" horzOverflow="overflow">
                    <a:lnL cap="flat">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5</a:t>
                      </a:r>
                      <a:endParaRPr kumimoji="0" lang="en-NZ" sz="2800" b="0"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5</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5</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cap="flat">
                      <a:noFill/>
                    </a:lnR>
                    <a:lnT>
                      <a:noFill/>
                    </a:lnT>
                    <a:lnB>
                      <a:noFill/>
                    </a:lnB>
                    <a:lnTlToBr>
                      <a:noFill/>
                    </a:lnTlToBr>
                    <a:lnBlToTr>
                      <a:noFill/>
                    </a:lnBlToTr>
                    <a:noFill/>
                  </a:tcPr>
                </a:tc>
              </a:tr>
              <a:tr h="6254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Administrative</a:t>
                      </a:r>
                      <a:endParaRPr kumimoji="0" lang="en-NZ" sz="2800" b="0" i="0" u="none" strike="noStrike" cap="none" normalizeH="0" baseline="0" smtClean="0">
                        <a:ln>
                          <a:noFill/>
                        </a:ln>
                        <a:solidFill>
                          <a:schemeClr val="bg1"/>
                        </a:solidFill>
                        <a:effectLst/>
                        <a:latin typeface="Arial" charset="0"/>
                      </a:endParaRPr>
                    </a:p>
                  </a:txBody>
                  <a:tcPr anchor="b" horzOverflow="overflow">
                    <a:lnL cap="flat">
                      <a:noFill/>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3</a:t>
                      </a:r>
                      <a:endParaRPr kumimoji="0" lang="en-NZ" sz="2800" b="0"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3</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3</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cap="flat">
                      <a:noFill/>
                    </a:lnR>
                    <a:lnT>
                      <a:noFill/>
                    </a:lnT>
                    <a:lnB>
                      <a:noFill/>
                    </a:lnB>
                    <a:lnTlToBr>
                      <a:noFill/>
                    </a:lnTlToBr>
                    <a:lnBlToTr>
                      <a:noFill/>
                    </a:lnBlToTr>
                    <a:noFill/>
                  </a:tcPr>
                </a:tc>
              </a:tr>
              <a:tr h="623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Sexual</a:t>
                      </a:r>
                      <a:endParaRPr kumimoji="0" lang="en-NZ" sz="2800" b="0" i="0" u="none" strike="noStrike" cap="none" normalizeH="0" baseline="0" smtClean="0">
                        <a:ln>
                          <a:noFill/>
                        </a:ln>
                        <a:solidFill>
                          <a:schemeClr val="bg1"/>
                        </a:solidFill>
                        <a:effectLst/>
                        <a:latin typeface="Arial" charset="0"/>
                      </a:endParaRPr>
                    </a:p>
                  </a:txBody>
                  <a:tcPr anchor="b" horzOverflow="overflow">
                    <a:lnL cap="flat">
                      <a:noFill/>
                    </a:lnL>
                    <a:lnR w="12700" cap="flat" cmpd="sng" algn="ctr">
                      <a:solidFill>
                        <a:schemeClr val="bg1"/>
                      </a:solidFill>
                      <a:prstDash val="solid"/>
                      <a:round/>
                      <a:headEnd type="none" w="med" len="med"/>
                      <a:tailEnd type="none" w="med" len="med"/>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1</a:t>
                      </a:r>
                      <a:endParaRPr kumimoji="0" lang="en-NZ" sz="2800" b="0" i="0" u="none" strike="noStrike" cap="none" normalizeH="0" baseline="0" smtClean="0">
                        <a:ln>
                          <a:noFill/>
                        </a:ln>
                        <a:solidFill>
                          <a:schemeClr val="bg1"/>
                        </a:solidFill>
                        <a:effectLst/>
                        <a:latin typeface="Arial" charset="0"/>
                      </a:endParaRPr>
                    </a:p>
                  </a:txBody>
                  <a:tcPr anchor="b" horzOverflow="overflow">
                    <a:lnL w="12700" cap="flat" cmpd="sng" algn="ctr">
                      <a:solidFill>
                        <a:schemeClr val="bg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1</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NZ" sz="2800" b="0" i="0" u="none" strike="noStrike" cap="none" normalizeH="0" baseline="0" smtClean="0">
                          <a:ln>
                            <a:noFill/>
                          </a:ln>
                          <a:solidFill>
                            <a:schemeClr val="bg1"/>
                          </a:solidFill>
                          <a:effectLst/>
                          <a:latin typeface="Arial" charset="0"/>
                          <a:cs typeface="Arial" charset="0"/>
                        </a:rPr>
                        <a:t>1</a:t>
                      </a:r>
                      <a:endParaRPr kumimoji="0" lang="en-NZ" sz="2800" b="0" i="0" u="none" strike="noStrike" cap="none" normalizeH="0" baseline="0" smtClean="0">
                        <a:ln>
                          <a:noFill/>
                        </a:ln>
                        <a:solidFill>
                          <a:schemeClr val="bg1"/>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6535"/>
                                        </p:tgtEl>
                                        <p:attrNameLst>
                                          <p:attrName>style.visibility</p:attrName>
                                        </p:attrNameLst>
                                      </p:cBhvr>
                                      <p:to>
                                        <p:strVal val="visible"/>
                                      </p:to>
                                    </p:set>
                                    <p:anim calcmode="lin" valueType="num">
                                      <p:cBhvr additive="base">
                                        <p:cTn id="7" dur="500" fill="hold"/>
                                        <p:tgtEl>
                                          <p:spTgt spid="826535"/>
                                        </p:tgtEl>
                                        <p:attrNameLst>
                                          <p:attrName>ppt_x</p:attrName>
                                        </p:attrNameLst>
                                      </p:cBhvr>
                                      <p:tavLst>
                                        <p:tav tm="0">
                                          <p:val>
                                            <p:strVal val="#ppt_x"/>
                                          </p:val>
                                        </p:tav>
                                        <p:tav tm="100000">
                                          <p:val>
                                            <p:strVal val="#ppt_x"/>
                                          </p:val>
                                        </p:tav>
                                      </p:tavLst>
                                    </p:anim>
                                    <p:anim calcmode="lin" valueType="num">
                                      <p:cBhvr additive="base">
                                        <p:cTn id="8" dur="500" fill="hold"/>
                                        <p:tgtEl>
                                          <p:spTgt spid="8265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What do you want to achieve?</a:t>
            </a:r>
          </a:p>
        </p:txBody>
      </p:sp>
      <p:sp>
        <p:nvSpPr>
          <p:cNvPr id="16387" name="Rectangle 3"/>
          <p:cNvSpPr>
            <a:spLocks noGrp="1" noChangeArrowheads="1"/>
          </p:cNvSpPr>
          <p:nvPr>
            <p:ph type="body" idx="1"/>
          </p:nvPr>
        </p:nvSpPr>
        <p:spPr/>
        <p:txBody>
          <a:bodyPr/>
          <a:lstStyle/>
          <a:p>
            <a:pPr eaLnBrk="1" hangingPunct="1">
              <a:lnSpc>
                <a:spcPct val="150000"/>
              </a:lnSpc>
            </a:pPr>
            <a:r>
              <a:rPr lang="en-US" smtClean="0"/>
              <a:t>What are the objectives?</a:t>
            </a:r>
          </a:p>
          <a:p>
            <a:pPr eaLnBrk="1" hangingPunct="1">
              <a:lnSpc>
                <a:spcPct val="150000"/>
              </a:lnSpc>
            </a:pPr>
            <a:r>
              <a:rPr lang="en-US" smtClean="0"/>
              <a:t>What are the critical questions to be answered?</a:t>
            </a:r>
          </a:p>
          <a:p>
            <a:pPr eaLnBrk="1" hangingPunct="1">
              <a:lnSpc>
                <a:spcPct val="150000"/>
              </a:lnSpc>
            </a:pPr>
            <a:r>
              <a:rPr lang="en-US" smtClean="0"/>
              <a:t>How will the results be used?</a:t>
            </a:r>
          </a:p>
          <a:p>
            <a:pPr eaLnBrk="1" hangingPunct="1">
              <a:lnSpc>
                <a:spcPct val="150000"/>
              </a:lnSpc>
            </a:pPr>
            <a:r>
              <a:rPr lang="en-US" smtClean="0"/>
              <a:t>How will the results be communicated?</a:t>
            </a:r>
          </a:p>
          <a:p>
            <a:pPr eaLnBrk="1" hangingPunct="1">
              <a:lnSpc>
                <a:spcPct val="150000"/>
              </a:lnSpc>
              <a:buFont typeface="Wingdings" pitchFamily="2" charset="2"/>
              <a:buNone/>
            </a:pPr>
            <a:endParaRPr lang="en-US" smtClean="0"/>
          </a:p>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AU" smtClean="0"/>
              <a:t>Tabular excellence</a:t>
            </a:r>
            <a:endParaRPr lang="en-US" smtClean="0"/>
          </a:p>
        </p:txBody>
      </p:sp>
      <p:sp>
        <p:nvSpPr>
          <p:cNvPr id="123907" name="Rectangle 3"/>
          <p:cNvSpPr>
            <a:spLocks noGrp="1" noChangeArrowheads="1"/>
          </p:cNvSpPr>
          <p:nvPr>
            <p:ph type="body" idx="1"/>
          </p:nvPr>
        </p:nvSpPr>
        <p:spPr/>
        <p:txBody>
          <a:bodyPr/>
          <a:lstStyle/>
          <a:p>
            <a:pPr eaLnBrk="1" hangingPunct="1">
              <a:lnSpc>
                <a:spcPct val="90000"/>
              </a:lnSpc>
            </a:pPr>
            <a:r>
              <a:rPr lang="en-AU" smtClean="0"/>
              <a:t>Encourage comparisons</a:t>
            </a:r>
          </a:p>
          <a:p>
            <a:pPr eaLnBrk="1" hangingPunct="1">
              <a:lnSpc>
                <a:spcPct val="90000"/>
              </a:lnSpc>
            </a:pPr>
            <a:r>
              <a:rPr lang="en-AU" smtClean="0"/>
              <a:t>Reveal the data at several levels of detail</a:t>
            </a:r>
          </a:p>
          <a:p>
            <a:pPr eaLnBrk="1" hangingPunct="1">
              <a:lnSpc>
                <a:spcPct val="90000"/>
              </a:lnSpc>
            </a:pPr>
            <a:r>
              <a:rPr lang="en-AU" smtClean="0"/>
              <a:t>Serve a clear purpose: description, exploration …</a:t>
            </a:r>
          </a:p>
          <a:p>
            <a:pPr eaLnBrk="1" hangingPunct="1">
              <a:lnSpc>
                <a:spcPct val="90000"/>
              </a:lnSpc>
            </a:pPr>
            <a:r>
              <a:rPr lang="en-AU" smtClean="0"/>
              <a:t>Be closely integrated with the text</a:t>
            </a:r>
            <a:endParaRPr lang="en-US" smtClean="0"/>
          </a:p>
        </p:txBody>
      </p:sp>
    </p:spTree>
    <p:custDataLst>
      <p:tags r:id="rId1"/>
    </p:custData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AU" smtClean="0"/>
              <a:t>Tabular excellence…</a:t>
            </a:r>
            <a:endParaRPr lang="en-US" smtClean="0"/>
          </a:p>
        </p:txBody>
      </p:sp>
      <p:sp>
        <p:nvSpPr>
          <p:cNvPr id="124931" name="Rectangle 3"/>
          <p:cNvSpPr>
            <a:spLocks noGrp="1" noChangeArrowheads="1"/>
          </p:cNvSpPr>
          <p:nvPr>
            <p:ph type="body" idx="1"/>
          </p:nvPr>
        </p:nvSpPr>
        <p:spPr/>
        <p:txBody>
          <a:bodyPr/>
          <a:lstStyle/>
          <a:p>
            <a:pPr eaLnBrk="1" hangingPunct="1">
              <a:lnSpc>
                <a:spcPct val="90000"/>
              </a:lnSpc>
            </a:pPr>
            <a:r>
              <a:rPr lang="en-GB" smtClean="0"/>
              <a:t>Round drastically</a:t>
            </a:r>
          </a:p>
          <a:p>
            <a:pPr eaLnBrk="1" hangingPunct="1">
              <a:lnSpc>
                <a:spcPct val="90000"/>
              </a:lnSpc>
            </a:pPr>
            <a:r>
              <a:rPr lang="en-GB" smtClean="0"/>
              <a:t>Arrange the numbers to be compared in columns, not rows</a:t>
            </a:r>
          </a:p>
          <a:p>
            <a:pPr eaLnBrk="1" hangingPunct="1">
              <a:lnSpc>
                <a:spcPct val="90000"/>
              </a:lnSpc>
            </a:pPr>
            <a:r>
              <a:rPr lang="en-GB" smtClean="0"/>
              <a:t>Order the columns by size (or some other natural ordering)</a:t>
            </a:r>
          </a:p>
          <a:p>
            <a:pPr eaLnBrk="1" hangingPunct="1">
              <a:lnSpc>
                <a:spcPct val="90000"/>
              </a:lnSpc>
            </a:pPr>
            <a:r>
              <a:rPr lang="en-GB" smtClean="0"/>
              <a:t>Use row and column averages as a focus</a:t>
            </a:r>
          </a:p>
          <a:p>
            <a:pPr eaLnBrk="1" hangingPunct="1">
              <a:lnSpc>
                <a:spcPct val="90000"/>
              </a:lnSpc>
            </a:pPr>
            <a:r>
              <a:rPr lang="en-GB" smtClean="0"/>
              <a:t>Provide verbal summaries</a:t>
            </a:r>
          </a:p>
        </p:txBody>
      </p:sp>
    </p:spTree>
    <p:custDataLst>
      <p:tags r:id="rId1"/>
    </p:custData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AU" smtClean="0"/>
              <a:t>Getting it right …</a:t>
            </a:r>
            <a:endParaRPr lang="en-US" smtClean="0"/>
          </a:p>
        </p:txBody>
      </p:sp>
      <p:sp>
        <p:nvSpPr>
          <p:cNvPr id="125955" name="Text Box 3"/>
          <p:cNvSpPr txBox="1">
            <a:spLocks noChangeArrowheads="1"/>
          </p:cNvSpPr>
          <p:nvPr/>
        </p:nvSpPr>
        <p:spPr bwMode="auto">
          <a:xfrm>
            <a:off x="685800" y="1196975"/>
            <a:ext cx="7924800" cy="3937000"/>
          </a:xfrm>
          <a:prstGeom prst="rect">
            <a:avLst/>
          </a:prstGeom>
          <a:noFill/>
          <a:ln w="9525">
            <a:noFill/>
            <a:miter lim="800000"/>
            <a:headEnd/>
            <a:tailEnd/>
          </a:ln>
        </p:spPr>
        <p:txBody>
          <a:bodyPr>
            <a:spAutoFit/>
          </a:bodyPr>
          <a:lstStyle/>
          <a:p>
            <a:pPr eaLnBrk="0" hangingPunct="0">
              <a:spcBef>
                <a:spcPct val="50000"/>
              </a:spcBef>
            </a:pPr>
            <a:r>
              <a:rPr lang="en-NZ" sz="2800" i="1">
                <a:solidFill>
                  <a:schemeClr val="bg1"/>
                </a:solidFill>
                <a:latin typeface="Gill Sans MT" pitchFamily="34" charset="0"/>
              </a:rPr>
              <a:t>Presentations largely stand or fall on the quality, relevance, and integrity of the content. If your numbers are boring, then you've got the wrong numbers. If your words or images are not on point, making them dance in colour won't make them relevant. Audience boredom is usually a content failure, not a decoration failure.</a:t>
            </a:r>
            <a:r>
              <a:rPr lang="en-NZ" sz="2800" b="1" i="1">
                <a:solidFill>
                  <a:schemeClr val="bg1"/>
                </a:solidFill>
                <a:latin typeface="Gill Sans MT" pitchFamily="34" charset="0"/>
              </a:rPr>
              <a:t> </a:t>
            </a:r>
          </a:p>
          <a:p>
            <a:pPr algn="r" eaLnBrk="0" hangingPunct="0">
              <a:spcBef>
                <a:spcPct val="50000"/>
              </a:spcBef>
            </a:pPr>
            <a:r>
              <a:rPr lang="en-NZ" sz="2800">
                <a:solidFill>
                  <a:schemeClr val="bg1"/>
                </a:solidFill>
                <a:latin typeface="Gill Sans MT" pitchFamily="34" charset="0"/>
              </a:rPr>
              <a:t>Edward Tufte, writing in </a:t>
            </a:r>
            <a:r>
              <a:rPr lang="en-NZ" sz="2800" i="1">
                <a:solidFill>
                  <a:schemeClr val="bg1"/>
                </a:solidFill>
                <a:latin typeface="Gill Sans MT" pitchFamily="34" charset="0"/>
              </a:rPr>
              <a:t>Wired Magazine</a:t>
            </a:r>
          </a:p>
          <a:p>
            <a:pPr algn="r" eaLnBrk="0" hangingPunct="0">
              <a:spcBef>
                <a:spcPct val="50000"/>
              </a:spcBef>
            </a:pPr>
            <a:r>
              <a:rPr lang="en-AU" sz="2800">
                <a:solidFill>
                  <a:schemeClr val="bg1"/>
                </a:solidFill>
                <a:latin typeface="Gill Sans MT" pitchFamily="34" charset="0"/>
              </a:rPr>
              <a:t>Sept 2003</a:t>
            </a:r>
            <a:endParaRPr lang="en-US" sz="2800">
              <a:solidFill>
                <a:schemeClr val="bg1"/>
              </a:solidFill>
              <a:latin typeface="Gill Sans MT" pitchFamily="34" charset="0"/>
            </a:endParaRPr>
          </a:p>
        </p:txBody>
      </p:sp>
    </p:spTree>
    <p:custDataLst>
      <p:tags r:id="rId1"/>
    </p:custData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Grp="1" noChangeArrowheads="1"/>
          </p:cNvSpPr>
          <p:nvPr>
            <p:ph type="ctrTitle"/>
          </p:nvPr>
        </p:nvSpPr>
        <p:spPr/>
        <p:txBody>
          <a:bodyPr/>
          <a:lstStyle/>
          <a:p>
            <a:pPr algn="ctr" eaLnBrk="1" hangingPunct="1"/>
            <a:r>
              <a:rPr lang="en-NZ" sz="4400" smtClean="0"/>
              <a:t>Managing the beast</a:t>
            </a:r>
          </a:p>
        </p:txBody>
      </p:sp>
      <p:sp>
        <p:nvSpPr>
          <p:cNvPr id="126979" name="Rectangle 5"/>
          <p:cNvSpPr>
            <a:spLocks noGrp="1" noChangeArrowheads="1"/>
          </p:cNvSpPr>
          <p:nvPr>
            <p:ph type="subTitle" idx="1"/>
          </p:nvPr>
        </p:nvSpPr>
        <p:spPr/>
        <p:txBody>
          <a:bodyPr/>
          <a:lstStyle/>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NZ" smtClean="0"/>
              <a:t>Keep it simple</a:t>
            </a:r>
          </a:p>
        </p:txBody>
      </p:sp>
      <p:sp>
        <p:nvSpPr>
          <p:cNvPr id="830467" name="Rectangle 3"/>
          <p:cNvSpPr>
            <a:spLocks noGrp="1" noChangeArrowheads="1"/>
          </p:cNvSpPr>
          <p:nvPr>
            <p:ph type="body" idx="1"/>
          </p:nvPr>
        </p:nvSpPr>
        <p:spPr/>
        <p:txBody>
          <a:bodyPr/>
          <a:lstStyle/>
          <a:p>
            <a:pPr eaLnBrk="1" hangingPunct="1"/>
            <a:r>
              <a:rPr lang="en-NZ" b="1" smtClean="0"/>
              <a:t>Bad survey statement:</a:t>
            </a:r>
            <a:r>
              <a:rPr lang="en-NZ" smtClean="0"/>
              <a:t> </a:t>
            </a:r>
          </a:p>
          <a:p>
            <a:pPr lvl="1" eaLnBrk="1" hangingPunct="1"/>
            <a:r>
              <a:rPr lang="en-NZ" smtClean="0"/>
              <a:t>"We want to establish fiscal parameters in the customer decision making process in the plumbing and bathroom products arenas, testing price points and elasticity. After gaining this information, we will analyze its effects on marketing strategies and tactics."</a:t>
            </a:r>
            <a:endParaRPr lang="en-NZ" b="1"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0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04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7" grpId="0" build="p"/>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NZ" smtClean="0"/>
              <a:t>Keep it simple</a:t>
            </a:r>
          </a:p>
        </p:txBody>
      </p:sp>
      <p:sp>
        <p:nvSpPr>
          <p:cNvPr id="831491" name="Rectangle 3"/>
          <p:cNvSpPr>
            <a:spLocks noGrp="1" noChangeArrowheads="1"/>
          </p:cNvSpPr>
          <p:nvPr>
            <p:ph type="body" idx="1"/>
          </p:nvPr>
        </p:nvSpPr>
        <p:spPr/>
        <p:txBody>
          <a:bodyPr/>
          <a:lstStyle/>
          <a:p>
            <a:pPr eaLnBrk="1" hangingPunct="1"/>
            <a:r>
              <a:rPr lang="en-NZ" b="1" smtClean="0"/>
              <a:t>Good survey statement:</a:t>
            </a:r>
            <a:r>
              <a:rPr lang="en-NZ" smtClean="0"/>
              <a:t> </a:t>
            </a:r>
          </a:p>
          <a:p>
            <a:pPr lvl="1" eaLnBrk="1" hangingPunct="1"/>
            <a:r>
              <a:rPr lang="en-NZ" smtClean="0"/>
              <a:t>"We want to know how much customers are willing to pay for sinks to see if we can make more money."</a:t>
            </a:r>
          </a:p>
          <a:p>
            <a:pPr eaLnBrk="1" hangingPunct="1"/>
            <a:r>
              <a:rPr lang="en-NZ" smtClean="0"/>
              <a:t>The clearer you see the target, the more easily you can see if you hit it or not.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1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1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491" grpId="0" build="p"/>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NZ" smtClean="0"/>
              <a:t>Always communicate</a:t>
            </a:r>
          </a:p>
        </p:txBody>
      </p:sp>
      <p:sp>
        <p:nvSpPr>
          <p:cNvPr id="821251" name="Rectangle 3"/>
          <p:cNvSpPr>
            <a:spLocks noGrp="1" noChangeArrowheads="1"/>
          </p:cNvSpPr>
          <p:nvPr>
            <p:ph type="body" idx="1"/>
          </p:nvPr>
        </p:nvSpPr>
        <p:spPr/>
        <p:txBody>
          <a:bodyPr/>
          <a:lstStyle/>
          <a:p>
            <a:pPr eaLnBrk="1" hangingPunct="1"/>
            <a:r>
              <a:rPr lang="en-NZ" smtClean="0"/>
              <a:t>Always discuss:</a:t>
            </a:r>
          </a:p>
          <a:p>
            <a:pPr lvl="1" eaLnBrk="1" hangingPunct="1"/>
            <a:r>
              <a:rPr lang="en-NZ" smtClean="0"/>
              <a:t>Your goals</a:t>
            </a:r>
          </a:p>
          <a:p>
            <a:pPr lvl="1" eaLnBrk="1" hangingPunct="1"/>
            <a:r>
              <a:rPr lang="en-NZ" smtClean="0"/>
              <a:t>What you know/don’t know</a:t>
            </a:r>
          </a:p>
          <a:p>
            <a:pPr lvl="1" eaLnBrk="1" hangingPunct="1"/>
            <a:r>
              <a:rPr lang="en-NZ" smtClean="0"/>
              <a:t>What you need</a:t>
            </a:r>
          </a:p>
          <a:p>
            <a:pPr eaLnBrk="1" hangingPunct="1"/>
            <a:r>
              <a:rPr lang="en-NZ" smtClean="0"/>
              <a:t>Give clear expectations/timelines</a:t>
            </a:r>
          </a:p>
          <a:p>
            <a:pPr eaLnBrk="1" hangingPunct="1"/>
            <a:r>
              <a:rPr lang="en-NZ" smtClean="0"/>
              <a:t>Be flexible – situations change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1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1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1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12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1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1" grpId="0" build="p"/>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NZ" smtClean="0"/>
              <a:t>Always communicate …</a:t>
            </a:r>
          </a:p>
        </p:txBody>
      </p:sp>
      <p:sp>
        <p:nvSpPr>
          <p:cNvPr id="822275" name="Rectangle 3"/>
          <p:cNvSpPr>
            <a:spLocks noGrp="1" noChangeArrowheads="1"/>
          </p:cNvSpPr>
          <p:nvPr>
            <p:ph type="body" idx="1"/>
          </p:nvPr>
        </p:nvSpPr>
        <p:spPr/>
        <p:txBody>
          <a:bodyPr/>
          <a:lstStyle/>
          <a:p>
            <a:pPr eaLnBrk="1" hangingPunct="1"/>
            <a:r>
              <a:rPr lang="en-NZ" smtClean="0"/>
              <a:t>Be prepared to make mistakes </a:t>
            </a:r>
          </a:p>
          <a:p>
            <a:pPr lvl="1" eaLnBrk="1" hangingPunct="1"/>
            <a:r>
              <a:rPr lang="en-NZ" smtClean="0"/>
              <a:t>Fix them quickly</a:t>
            </a:r>
          </a:p>
          <a:p>
            <a:pPr lvl="1" eaLnBrk="1" hangingPunct="1"/>
            <a:r>
              <a:rPr lang="en-NZ" smtClean="0"/>
              <a:t>Be honest</a:t>
            </a:r>
          </a:p>
          <a:p>
            <a:pPr lvl="1" eaLnBrk="1" hangingPunct="1"/>
            <a:r>
              <a:rPr lang="en-NZ" smtClean="0"/>
              <a:t>Assume nothing</a:t>
            </a:r>
          </a:p>
          <a:p>
            <a:pPr lvl="1" eaLnBrk="1" hangingPunct="1"/>
            <a:r>
              <a:rPr lang="en-NZ" smtClean="0"/>
              <a:t>If any thing can go wrong it will</a:t>
            </a:r>
          </a:p>
          <a:p>
            <a:pPr lvl="2" eaLnBrk="1" hangingPunct="1"/>
            <a:r>
              <a:rPr lang="en-NZ" smtClean="0"/>
              <a:t>Does “anal retentive” have a hyphen in it?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2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2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2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2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2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5" grpId="0" build="p"/>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NZ" smtClean="0"/>
              <a:t>Always communicate …</a:t>
            </a:r>
          </a:p>
        </p:txBody>
      </p:sp>
      <p:sp>
        <p:nvSpPr>
          <p:cNvPr id="823299" name="Rectangle 3"/>
          <p:cNvSpPr>
            <a:spLocks noGrp="1" noChangeArrowheads="1"/>
          </p:cNvSpPr>
          <p:nvPr>
            <p:ph type="body" idx="1"/>
          </p:nvPr>
        </p:nvSpPr>
        <p:spPr/>
        <p:txBody>
          <a:bodyPr/>
          <a:lstStyle/>
          <a:p>
            <a:pPr eaLnBrk="1" hangingPunct="1"/>
            <a:r>
              <a:rPr lang="en-NZ" smtClean="0"/>
              <a:t>Ask for assistance</a:t>
            </a:r>
          </a:p>
          <a:p>
            <a:pPr eaLnBrk="1" hangingPunct="1"/>
            <a:r>
              <a:rPr lang="en-NZ" smtClean="0"/>
              <a:t>Use professional data collection/research agencies</a:t>
            </a:r>
          </a:p>
          <a:p>
            <a:pPr lvl="1" eaLnBrk="1" hangingPunct="1"/>
            <a:r>
              <a:rPr lang="en-NZ" smtClean="0"/>
              <a:t>They are the experts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3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3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3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299"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3312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grpSp>
        <p:nvGrpSpPr>
          <p:cNvPr id="2" name="Group 4"/>
          <p:cNvGrpSpPr>
            <a:grpSpLocks/>
          </p:cNvGrpSpPr>
          <p:nvPr/>
        </p:nvGrpSpPr>
        <p:grpSpPr bwMode="auto">
          <a:xfrm>
            <a:off x="323850" y="1484313"/>
            <a:ext cx="8615363" cy="5006975"/>
            <a:chOff x="39" y="200"/>
            <a:chExt cx="5734" cy="4140"/>
          </a:xfrm>
        </p:grpSpPr>
        <p:sp>
          <p:nvSpPr>
            <p:cNvPr id="133126" name="Rectangle 5"/>
            <p:cNvSpPr>
              <a:spLocks noChangeArrowheads="1"/>
            </p:cNvSpPr>
            <p:nvPr/>
          </p:nvSpPr>
          <p:spPr bwMode="auto">
            <a:xfrm>
              <a:off x="1544" y="200"/>
              <a:ext cx="2912" cy="368"/>
            </a:xfrm>
            <a:prstGeom prst="rect">
              <a:avLst/>
            </a:prstGeom>
            <a:solidFill>
              <a:srgbClr val="CCFF99"/>
            </a:solidFill>
            <a:ln w="25400">
              <a:solidFill>
                <a:schemeClr val="tx1"/>
              </a:solidFill>
              <a:miter lim="800000"/>
              <a:headEnd/>
              <a:tailEnd/>
            </a:ln>
          </p:spPr>
          <p:txBody>
            <a:bodyPr wrap="none" anchor="ctr"/>
            <a:lstStyle/>
            <a:p>
              <a:endParaRPr lang="en-US"/>
            </a:p>
          </p:txBody>
        </p:sp>
        <p:sp>
          <p:nvSpPr>
            <p:cNvPr id="133127" name="Rectangle 6"/>
            <p:cNvSpPr>
              <a:spLocks noChangeArrowheads="1"/>
            </p:cNvSpPr>
            <p:nvPr/>
          </p:nvSpPr>
          <p:spPr bwMode="auto">
            <a:xfrm>
              <a:off x="1544" y="776"/>
              <a:ext cx="2912" cy="368"/>
            </a:xfrm>
            <a:prstGeom prst="rect">
              <a:avLst/>
            </a:prstGeom>
            <a:solidFill>
              <a:srgbClr val="99FF99"/>
            </a:solidFill>
            <a:ln w="25400">
              <a:solidFill>
                <a:schemeClr val="tx1"/>
              </a:solidFill>
              <a:miter lim="800000"/>
              <a:headEnd/>
              <a:tailEnd/>
            </a:ln>
          </p:spPr>
          <p:txBody>
            <a:bodyPr wrap="none" anchor="ctr"/>
            <a:lstStyle/>
            <a:p>
              <a:endParaRPr lang="en-US"/>
            </a:p>
          </p:txBody>
        </p:sp>
        <p:sp>
          <p:nvSpPr>
            <p:cNvPr id="133128" name="Rectangle 7"/>
            <p:cNvSpPr>
              <a:spLocks noChangeArrowheads="1"/>
            </p:cNvSpPr>
            <p:nvPr/>
          </p:nvSpPr>
          <p:spPr bwMode="auto">
            <a:xfrm>
              <a:off x="1544" y="1352"/>
              <a:ext cx="2912" cy="368"/>
            </a:xfrm>
            <a:prstGeom prst="rect">
              <a:avLst/>
            </a:prstGeom>
            <a:solidFill>
              <a:srgbClr val="66FF99"/>
            </a:solidFill>
            <a:ln w="25400">
              <a:solidFill>
                <a:schemeClr val="tx1"/>
              </a:solidFill>
              <a:miter lim="800000"/>
              <a:headEnd/>
              <a:tailEnd/>
            </a:ln>
          </p:spPr>
          <p:txBody>
            <a:bodyPr wrap="none" anchor="ctr"/>
            <a:lstStyle/>
            <a:p>
              <a:endParaRPr lang="en-US"/>
            </a:p>
          </p:txBody>
        </p:sp>
        <p:sp>
          <p:nvSpPr>
            <p:cNvPr id="133129" name="Line 8"/>
            <p:cNvSpPr>
              <a:spLocks noChangeShapeType="1"/>
            </p:cNvSpPr>
            <p:nvPr/>
          </p:nvSpPr>
          <p:spPr bwMode="auto">
            <a:xfrm>
              <a:off x="3024" y="576"/>
              <a:ext cx="0" cy="192"/>
            </a:xfrm>
            <a:prstGeom prst="line">
              <a:avLst/>
            </a:prstGeom>
            <a:noFill/>
            <a:ln w="25400">
              <a:solidFill>
                <a:schemeClr val="bg1"/>
              </a:solidFill>
              <a:round/>
              <a:headEnd/>
              <a:tailEnd type="triangle" w="med" len="med"/>
            </a:ln>
          </p:spPr>
          <p:txBody>
            <a:bodyPr/>
            <a:lstStyle/>
            <a:p>
              <a:endParaRPr lang="en-US"/>
            </a:p>
          </p:txBody>
        </p:sp>
        <p:sp>
          <p:nvSpPr>
            <p:cNvPr id="133130" name="Line 9"/>
            <p:cNvSpPr>
              <a:spLocks noChangeShapeType="1"/>
            </p:cNvSpPr>
            <p:nvPr/>
          </p:nvSpPr>
          <p:spPr bwMode="auto">
            <a:xfrm>
              <a:off x="3024" y="1152"/>
              <a:ext cx="0" cy="192"/>
            </a:xfrm>
            <a:prstGeom prst="line">
              <a:avLst/>
            </a:prstGeom>
            <a:noFill/>
            <a:ln w="25400">
              <a:solidFill>
                <a:schemeClr val="bg1"/>
              </a:solidFill>
              <a:round/>
              <a:headEnd/>
              <a:tailEnd type="triangle" w="med" len="med"/>
            </a:ln>
          </p:spPr>
          <p:txBody>
            <a:bodyPr/>
            <a:lstStyle/>
            <a:p>
              <a:endParaRPr lang="en-US"/>
            </a:p>
          </p:txBody>
        </p:sp>
        <p:sp>
          <p:nvSpPr>
            <p:cNvPr id="133131" name="Rectangle 10"/>
            <p:cNvSpPr>
              <a:spLocks noChangeArrowheads="1"/>
            </p:cNvSpPr>
            <p:nvPr/>
          </p:nvSpPr>
          <p:spPr bwMode="auto">
            <a:xfrm>
              <a:off x="2006" y="232"/>
              <a:ext cx="2158" cy="375"/>
            </a:xfrm>
            <a:prstGeom prst="rect">
              <a:avLst/>
            </a:prstGeom>
            <a:noFill/>
            <a:ln w="12700">
              <a:noFill/>
              <a:miter lim="800000"/>
              <a:headEnd/>
              <a:tailEnd/>
            </a:ln>
          </p:spPr>
          <p:txBody>
            <a:bodyPr wrap="none" lIns="90488" tIns="44450" rIns="90488" bIns="44450">
              <a:spAutoFit/>
            </a:bodyPr>
            <a:lstStyle/>
            <a:p>
              <a:pPr eaLnBrk="0" hangingPunct="0"/>
              <a:r>
                <a:rPr lang="en-US" sz="2400">
                  <a:latin typeface="Gill Sans MT" pitchFamily="34" charset="0"/>
                </a:rPr>
                <a:t>Understand the Problem</a:t>
              </a:r>
            </a:p>
          </p:txBody>
        </p:sp>
        <p:sp>
          <p:nvSpPr>
            <p:cNvPr id="133132" name="Rectangle 11"/>
            <p:cNvSpPr>
              <a:spLocks noChangeArrowheads="1"/>
            </p:cNvSpPr>
            <p:nvPr/>
          </p:nvSpPr>
          <p:spPr bwMode="auto">
            <a:xfrm>
              <a:off x="2294" y="806"/>
              <a:ext cx="1628" cy="376"/>
            </a:xfrm>
            <a:prstGeom prst="rect">
              <a:avLst/>
            </a:prstGeom>
            <a:noFill/>
            <a:ln w="12700">
              <a:noFill/>
              <a:miter lim="800000"/>
              <a:headEnd/>
              <a:tailEnd/>
            </a:ln>
          </p:spPr>
          <p:txBody>
            <a:bodyPr wrap="none" lIns="90488" tIns="44450" rIns="90488" bIns="44450">
              <a:spAutoFit/>
            </a:bodyPr>
            <a:lstStyle/>
            <a:p>
              <a:pPr eaLnBrk="0" hangingPunct="0"/>
              <a:r>
                <a:rPr lang="en-US" sz="2400">
                  <a:latin typeface="Gill Sans MT" pitchFamily="34" charset="0"/>
                </a:rPr>
                <a:t>Identify Questions</a:t>
              </a:r>
            </a:p>
          </p:txBody>
        </p:sp>
        <p:sp>
          <p:nvSpPr>
            <p:cNvPr id="843788" name="Rectangle 12"/>
            <p:cNvSpPr>
              <a:spLocks noChangeArrowheads="1"/>
            </p:cNvSpPr>
            <p:nvPr/>
          </p:nvSpPr>
          <p:spPr bwMode="auto">
            <a:xfrm>
              <a:off x="2102" y="1383"/>
              <a:ext cx="2123" cy="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a:latin typeface="Gill Sans MT" pitchFamily="34" charset="0"/>
                </a:rPr>
                <a:t>Refine/Revise</a:t>
              </a:r>
              <a:r>
                <a:rPr lang="en-US" sz="2400">
                  <a:effectLst>
                    <a:outerShdw blurRad="38100" dist="38100" dir="2700000" algn="tl">
                      <a:srgbClr val="C0C0C0"/>
                    </a:outerShdw>
                  </a:effectLst>
                  <a:latin typeface="Gill Sans MT" pitchFamily="34" charset="0"/>
                </a:rPr>
                <a:t> </a:t>
              </a:r>
              <a:r>
                <a:rPr lang="en-US" sz="2400">
                  <a:latin typeface="Gill Sans MT" pitchFamily="34" charset="0"/>
                </a:rPr>
                <a:t>Questions</a:t>
              </a:r>
            </a:p>
          </p:txBody>
        </p:sp>
        <p:sp>
          <p:nvSpPr>
            <p:cNvPr id="133134" name="Line 13"/>
            <p:cNvSpPr>
              <a:spLocks noChangeShapeType="1"/>
            </p:cNvSpPr>
            <p:nvPr/>
          </p:nvSpPr>
          <p:spPr bwMode="auto">
            <a:xfrm>
              <a:off x="3024" y="1728"/>
              <a:ext cx="0" cy="432"/>
            </a:xfrm>
            <a:prstGeom prst="line">
              <a:avLst/>
            </a:prstGeom>
            <a:noFill/>
            <a:ln w="25400">
              <a:solidFill>
                <a:schemeClr val="bg1"/>
              </a:solidFill>
              <a:round/>
              <a:headEnd/>
              <a:tailEnd type="triangle" w="med" len="med"/>
            </a:ln>
          </p:spPr>
          <p:txBody>
            <a:bodyPr/>
            <a:lstStyle/>
            <a:p>
              <a:endParaRPr lang="en-US"/>
            </a:p>
          </p:txBody>
        </p:sp>
        <p:sp>
          <p:nvSpPr>
            <p:cNvPr id="843790" name="Rectangle 14"/>
            <p:cNvSpPr>
              <a:spLocks noChangeArrowheads="1"/>
            </p:cNvSpPr>
            <p:nvPr/>
          </p:nvSpPr>
          <p:spPr bwMode="auto">
            <a:xfrm>
              <a:off x="2270" y="2270"/>
              <a:ext cx="1768" cy="438"/>
            </a:xfrm>
            <a:prstGeom prst="rect">
              <a:avLst/>
            </a:prstGeom>
            <a:solidFill>
              <a:srgbClr val="66CCFF"/>
            </a:solidFill>
            <a:ln w="76200">
              <a:solidFill>
                <a:schemeClr val="bg2"/>
              </a:solidFill>
              <a:miter lim="800000"/>
              <a:headEnd/>
              <a:tailEnd/>
            </a:ln>
            <a:effectLst/>
          </p:spPr>
          <p:txBody>
            <a:bodyPr wrap="none" lIns="90488" tIns="44450" rIns="90488" bIns="44450">
              <a:spAutoFit/>
            </a:bodyPr>
            <a:lstStyle/>
            <a:p>
              <a:pPr eaLnBrk="0" hangingPunct="0">
                <a:defRPr/>
              </a:pPr>
              <a:r>
                <a:rPr lang="en-US" sz="2400">
                  <a:solidFill>
                    <a:srgbClr val="FFFF00"/>
                  </a:solidFill>
                  <a:effectLst>
                    <a:outerShdw blurRad="38100" dist="38100" dir="2700000" algn="tl">
                      <a:srgbClr val="000000"/>
                    </a:outerShdw>
                  </a:effectLst>
                  <a:latin typeface="Gill Sans MT" pitchFamily="34" charset="0"/>
                </a:rPr>
                <a:t>   Choose Design   </a:t>
              </a:r>
            </a:p>
          </p:txBody>
        </p:sp>
        <p:sp>
          <p:nvSpPr>
            <p:cNvPr id="843791" name="Rectangle 15"/>
            <p:cNvSpPr>
              <a:spLocks noChangeArrowheads="1"/>
            </p:cNvSpPr>
            <p:nvPr/>
          </p:nvSpPr>
          <p:spPr bwMode="auto">
            <a:xfrm>
              <a:off x="3902" y="3086"/>
              <a:ext cx="1871" cy="438"/>
            </a:xfrm>
            <a:prstGeom prst="rect">
              <a:avLst/>
            </a:prstGeom>
            <a:solidFill>
              <a:srgbClr val="3399FF"/>
            </a:solidFill>
            <a:ln w="76200">
              <a:solidFill>
                <a:schemeClr val="bg2"/>
              </a:solidFill>
              <a:miter lim="800000"/>
              <a:headEnd/>
              <a:tailEnd/>
            </a:ln>
            <a:effectLst/>
          </p:spPr>
          <p:txBody>
            <a:bodyPr wrap="none" lIns="90488" tIns="44450" rIns="90488" bIns="44450">
              <a:spAutoFit/>
            </a:bodyPr>
            <a:lstStyle/>
            <a:p>
              <a:pPr eaLnBrk="0" hangingPunct="0">
                <a:defRPr/>
              </a:pPr>
              <a:r>
                <a:rPr lang="en-US" sz="2400">
                  <a:solidFill>
                    <a:srgbClr val="FFFF00"/>
                  </a:solidFill>
                  <a:effectLst>
                    <a:outerShdw blurRad="38100" dist="38100" dir="2700000" algn="tl">
                      <a:srgbClr val="000000"/>
                    </a:outerShdw>
                  </a:effectLst>
                  <a:latin typeface="Gill Sans MT" pitchFamily="34" charset="0"/>
                </a:rPr>
                <a:t>Inventory Resources</a:t>
              </a:r>
            </a:p>
          </p:txBody>
        </p:sp>
        <p:sp>
          <p:nvSpPr>
            <p:cNvPr id="843792" name="Rectangle 16"/>
            <p:cNvSpPr>
              <a:spLocks noChangeArrowheads="1"/>
            </p:cNvSpPr>
            <p:nvPr/>
          </p:nvSpPr>
          <p:spPr bwMode="auto">
            <a:xfrm>
              <a:off x="2269" y="3902"/>
              <a:ext cx="1677" cy="438"/>
            </a:xfrm>
            <a:prstGeom prst="rect">
              <a:avLst/>
            </a:prstGeom>
            <a:solidFill>
              <a:srgbClr val="0066FF"/>
            </a:solidFill>
            <a:ln w="76200">
              <a:solidFill>
                <a:schemeClr val="bg2"/>
              </a:solidFill>
              <a:miter lim="800000"/>
              <a:headEnd/>
              <a:tailEnd/>
            </a:ln>
            <a:effectLst/>
          </p:spPr>
          <p:txBody>
            <a:bodyPr wrap="none" lIns="90488" tIns="44450" rIns="90488" bIns="44450">
              <a:spAutoFit/>
            </a:bodyPr>
            <a:lstStyle/>
            <a:p>
              <a:pPr eaLnBrk="0" hangingPunct="0">
                <a:defRPr/>
              </a:pPr>
              <a:r>
                <a:rPr lang="en-US" sz="2400">
                  <a:solidFill>
                    <a:srgbClr val="FFFF00"/>
                  </a:solidFill>
                  <a:effectLst>
                    <a:outerShdw blurRad="38100" dist="38100" dir="2700000" algn="tl">
                      <a:srgbClr val="000000"/>
                    </a:outerShdw>
                  </a:effectLst>
                  <a:latin typeface="Gill Sans MT" pitchFamily="34" charset="0"/>
                </a:rPr>
                <a:t> Assess Feasibility </a:t>
              </a:r>
            </a:p>
          </p:txBody>
        </p:sp>
        <p:sp>
          <p:nvSpPr>
            <p:cNvPr id="843793" name="Rectangle 17"/>
            <p:cNvSpPr>
              <a:spLocks noChangeArrowheads="1"/>
            </p:cNvSpPr>
            <p:nvPr/>
          </p:nvSpPr>
          <p:spPr bwMode="auto">
            <a:xfrm>
              <a:off x="638" y="3085"/>
              <a:ext cx="1968" cy="438"/>
            </a:xfrm>
            <a:prstGeom prst="rect">
              <a:avLst/>
            </a:prstGeom>
            <a:solidFill>
              <a:srgbClr val="0000FF"/>
            </a:solidFill>
            <a:ln w="76200">
              <a:solidFill>
                <a:schemeClr val="bg2"/>
              </a:solidFill>
              <a:miter lim="800000"/>
              <a:headEnd/>
              <a:tailEnd/>
            </a:ln>
            <a:effectLst/>
          </p:spPr>
          <p:txBody>
            <a:bodyPr wrap="none" lIns="90488" tIns="44450" rIns="90488" bIns="44450">
              <a:spAutoFit/>
            </a:bodyPr>
            <a:lstStyle/>
            <a:p>
              <a:pPr eaLnBrk="0" hangingPunct="0">
                <a:defRPr/>
              </a:pPr>
              <a:r>
                <a:rPr lang="en-US" sz="2400">
                  <a:solidFill>
                    <a:srgbClr val="FFFF00"/>
                  </a:solidFill>
                  <a:effectLst>
                    <a:outerShdw blurRad="38100" dist="38100" dir="2700000" algn="tl">
                      <a:srgbClr val="000000"/>
                    </a:outerShdw>
                  </a:effectLst>
                  <a:latin typeface="Gill Sans MT" pitchFamily="34" charset="0"/>
                </a:rPr>
                <a:t>Determine Trade-offs</a:t>
              </a:r>
            </a:p>
          </p:txBody>
        </p:sp>
        <p:sp>
          <p:nvSpPr>
            <p:cNvPr id="133139" name="Line 18"/>
            <p:cNvSpPr>
              <a:spLocks noChangeShapeType="1"/>
            </p:cNvSpPr>
            <p:nvPr/>
          </p:nvSpPr>
          <p:spPr bwMode="auto">
            <a:xfrm>
              <a:off x="816" y="1920"/>
              <a:ext cx="4656" cy="0"/>
            </a:xfrm>
            <a:prstGeom prst="line">
              <a:avLst/>
            </a:prstGeom>
            <a:noFill/>
            <a:ln w="25400">
              <a:solidFill>
                <a:schemeClr val="bg2"/>
              </a:solidFill>
              <a:prstDash val="sysDot"/>
              <a:round/>
              <a:headEnd/>
              <a:tailEnd/>
            </a:ln>
          </p:spPr>
          <p:txBody>
            <a:bodyPr/>
            <a:lstStyle/>
            <a:p>
              <a:endParaRPr lang="en-US"/>
            </a:p>
          </p:txBody>
        </p:sp>
        <p:sp>
          <p:nvSpPr>
            <p:cNvPr id="133140" name="Rectangle 19"/>
            <p:cNvSpPr>
              <a:spLocks noChangeArrowheads="1"/>
            </p:cNvSpPr>
            <p:nvPr/>
          </p:nvSpPr>
          <p:spPr bwMode="auto">
            <a:xfrm>
              <a:off x="39" y="470"/>
              <a:ext cx="1228" cy="980"/>
            </a:xfrm>
            <a:prstGeom prst="rect">
              <a:avLst/>
            </a:prstGeom>
            <a:noFill/>
            <a:ln w="12700">
              <a:noFill/>
              <a:miter lim="800000"/>
              <a:headEnd/>
              <a:tailEnd/>
            </a:ln>
          </p:spPr>
          <p:txBody>
            <a:bodyPr wrap="none" lIns="90488" tIns="44450" rIns="90488" bIns="44450">
              <a:spAutoFit/>
            </a:bodyPr>
            <a:lstStyle/>
            <a:p>
              <a:pPr eaLnBrk="0" hangingPunct="0"/>
              <a:r>
                <a:rPr lang="en-US" sz="2400">
                  <a:solidFill>
                    <a:schemeClr val="bg1"/>
                  </a:solidFill>
                  <a:latin typeface="Gill Sans MT" pitchFamily="34" charset="0"/>
                </a:rPr>
                <a:t>STAGE 1:</a:t>
              </a:r>
            </a:p>
            <a:p>
              <a:pPr eaLnBrk="0" hangingPunct="0"/>
              <a:r>
                <a:rPr lang="en-US" sz="2400">
                  <a:solidFill>
                    <a:schemeClr val="bg1"/>
                  </a:solidFill>
                  <a:latin typeface="Gill Sans MT" pitchFamily="34" charset="0"/>
                </a:rPr>
                <a:t>RESEARCH</a:t>
              </a:r>
            </a:p>
            <a:p>
              <a:pPr eaLnBrk="0" hangingPunct="0"/>
              <a:r>
                <a:rPr lang="en-US" sz="2400">
                  <a:solidFill>
                    <a:schemeClr val="bg1"/>
                  </a:solidFill>
                  <a:latin typeface="Gill Sans MT" pitchFamily="34" charset="0"/>
                </a:rPr>
                <a:t>DEFINITION</a:t>
              </a:r>
            </a:p>
          </p:txBody>
        </p:sp>
        <p:sp>
          <p:nvSpPr>
            <p:cNvPr id="133141" name="Rectangle 20"/>
            <p:cNvSpPr>
              <a:spLocks noChangeArrowheads="1"/>
            </p:cNvSpPr>
            <p:nvPr/>
          </p:nvSpPr>
          <p:spPr bwMode="auto">
            <a:xfrm>
              <a:off x="39" y="2006"/>
              <a:ext cx="1380" cy="979"/>
            </a:xfrm>
            <a:prstGeom prst="rect">
              <a:avLst/>
            </a:prstGeom>
            <a:noFill/>
            <a:ln w="12700">
              <a:noFill/>
              <a:miter lim="800000"/>
              <a:headEnd/>
              <a:tailEnd/>
            </a:ln>
          </p:spPr>
          <p:txBody>
            <a:bodyPr wrap="none" lIns="90488" tIns="44450" rIns="90488" bIns="44450">
              <a:spAutoFit/>
            </a:bodyPr>
            <a:lstStyle/>
            <a:p>
              <a:pPr eaLnBrk="0" hangingPunct="0"/>
              <a:r>
                <a:rPr lang="en-US" sz="2400">
                  <a:solidFill>
                    <a:schemeClr val="bg1"/>
                  </a:solidFill>
                  <a:latin typeface="Gill Sans MT" pitchFamily="34" charset="0"/>
                </a:rPr>
                <a:t>STAGE 2:</a:t>
              </a:r>
            </a:p>
            <a:p>
              <a:pPr eaLnBrk="0" hangingPunct="0"/>
              <a:r>
                <a:rPr lang="en-US" sz="2400">
                  <a:solidFill>
                    <a:schemeClr val="bg1"/>
                  </a:solidFill>
                  <a:latin typeface="Gill Sans MT" pitchFamily="34" charset="0"/>
                </a:rPr>
                <a:t>RESEARCH</a:t>
              </a:r>
            </a:p>
            <a:p>
              <a:pPr eaLnBrk="0" hangingPunct="0"/>
              <a:r>
                <a:rPr lang="en-US" sz="2400">
                  <a:solidFill>
                    <a:schemeClr val="bg1"/>
                  </a:solidFill>
                  <a:latin typeface="Gill Sans MT" pitchFamily="34" charset="0"/>
                </a:rPr>
                <a:t>PLAN/DESIGN</a:t>
              </a:r>
            </a:p>
          </p:txBody>
        </p:sp>
        <p:sp>
          <p:nvSpPr>
            <p:cNvPr id="133142" name="Freeform 21"/>
            <p:cNvSpPr>
              <a:spLocks/>
            </p:cNvSpPr>
            <p:nvPr/>
          </p:nvSpPr>
          <p:spPr bwMode="auto">
            <a:xfrm>
              <a:off x="4034" y="2420"/>
              <a:ext cx="671" cy="605"/>
            </a:xfrm>
            <a:custGeom>
              <a:avLst/>
              <a:gdLst>
                <a:gd name="T0" fmla="*/ 0 w 671"/>
                <a:gd name="T1" fmla="*/ 3 h 605"/>
                <a:gd name="T2" fmla="*/ 12 w 671"/>
                <a:gd name="T3" fmla="*/ 107 h 605"/>
                <a:gd name="T4" fmla="*/ 29 w 671"/>
                <a:gd name="T5" fmla="*/ 107 h 605"/>
                <a:gd name="T6" fmla="*/ 48 w 671"/>
                <a:gd name="T7" fmla="*/ 106 h 605"/>
                <a:gd name="T8" fmla="*/ 65 w 671"/>
                <a:gd name="T9" fmla="*/ 107 h 605"/>
                <a:gd name="T10" fmla="*/ 84 w 671"/>
                <a:gd name="T11" fmla="*/ 108 h 605"/>
                <a:gd name="T12" fmla="*/ 103 w 671"/>
                <a:gd name="T13" fmla="*/ 111 h 605"/>
                <a:gd name="T14" fmla="*/ 122 w 671"/>
                <a:gd name="T15" fmla="*/ 114 h 605"/>
                <a:gd name="T16" fmla="*/ 136 w 671"/>
                <a:gd name="T17" fmla="*/ 118 h 605"/>
                <a:gd name="T18" fmla="*/ 154 w 671"/>
                <a:gd name="T19" fmla="*/ 123 h 605"/>
                <a:gd name="T20" fmla="*/ 171 w 671"/>
                <a:gd name="T21" fmla="*/ 129 h 605"/>
                <a:gd name="T22" fmla="*/ 183 w 671"/>
                <a:gd name="T23" fmla="*/ 133 h 605"/>
                <a:gd name="T24" fmla="*/ 203 w 671"/>
                <a:gd name="T25" fmla="*/ 140 h 605"/>
                <a:gd name="T26" fmla="*/ 227 w 671"/>
                <a:gd name="T27" fmla="*/ 150 h 605"/>
                <a:gd name="T28" fmla="*/ 249 w 671"/>
                <a:gd name="T29" fmla="*/ 162 h 605"/>
                <a:gd name="T30" fmla="*/ 272 w 671"/>
                <a:gd name="T31" fmla="*/ 174 h 605"/>
                <a:gd name="T32" fmla="*/ 292 w 671"/>
                <a:gd name="T33" fmla="*/ 187 h 605"/>
                <a:gd name="T34" fmla="*/ 316 w 671"/>
                <a:gd name="T35" fmla="*/ 204 h 605"/>
                <a:gd name="T36" fmla="*/ 338 w 671"/>
                <a:gd name="T37" fmla="*/ 221 h 605"/>
                <a:gd name="T38" fmla="*/ 360 w 671"/>
                <a:gd name="T39" fmla="*/ 242 h 605"/>
                <a:gd name="T40" fmla="*/ 380 w 671"/>
                <a:gd name="T41" fmla="*/ 261 h 605"/>
                <a:gd name="T42" fmla="*/ 398 w 671"/>
                <a:gd name="T43" fmla="*/ 280 h 605"/>
                <a:gd name="T44" fmla="*/ 414 w 671"/>
                <a:gd name="T45" fmla="*/ 300 h 605"/>
                <a:gd name="T46" fmla="*/ 431 w 671"/>
                <a:gd name="T47" fmla="*/ 322 h 605"/>
                <a:gd name="T48" fmla="*/ 448 w 671"/>
                <a:gd name="T49" fmla="*/ 346 h 605"/>
                <a:gd name="T50" fmla="*/ 462 w 671"/>
                <a:gd name="T51" fmla="*/ 372 h 605"/>
                <a:gd name="T52" fmla="*/ 477 w 671"/>
                <a:gd name="T53" fmla="*/ 399 h 605"/>
                <a:gd name="T54" fmla="*/ 490 w 671"/>
                <a:gd name="T55" fmla="*/ 428 h 605"/>
                <a:gd name="T56" fmla="*/ 501 w 671"/>
                <a:gd name="T57" fmla="*/ 458 h 605"/>
                <a:gd name="T58" fmla="*/ 631 w 671"/>
                <a:gd name="T59" fmla="*/ 604 h 605"/>
                <a:gd name="T60" fmla="*/ 589 w 671"/>
                <a:gd name="T61" fmla="*/ 422 h 605"/>
                <a:gd name="T62" fmla="*/ 575 w 671"/>
                <a:gd name="T63" fmla="*/ 387 h 605"/>
                <a:gd name="T64" fmla="*/ 560 w 671"/>
                <a:gd name="T65" fmla="*/ 357 h 605"/>
                <a:gd name="T66" fmla="*/ 547 w 671"/>
                <a:gd name="T67" fmla="*/ 330 h 605"/>
                <a:gd name="T68" fmla="*/ 532 w 671"/>
                <a:gd name="T69" fmla="*/ 304 h 605"/>
                <a:gd name="T70" fmla="*/ 517 w 671"/>
                <a:gd name="T71" fmla="*/ 280 h 605"/>
                <a:gd name="T72" fmla="*/ 498 w 671"/>
                <a:gd name="T73" fmla="*/ 252 h 605"/>
                <a:gd name="T74" fmla="*/ 481 w 671"/>
                <a:gd name="T75" fmla="*/ 230 h 605"/>
                <a:gd name="T76" fmla="*/ 460 w 671"/>
                <a:gd name="T77" fmla="*/ 206 h 605"/>
                <a:gd name="T78" fmla="*/ 441 w 671"/>
                <a:gd name="T79" fmla="*/ 185 h 605"/>
                <a:gd name="T80" fmla="*/ 417 w 671"/>
                <a:gd name="T81" fmla="*/ 162 h 605"/>
                <a:gd name="T82" fmla="*/ 397 w 671"/>
                <a:gd name="T83" fmla="*/ 143 h 605"/>
                <a:gd name="T84" fmla="*/ 376 w 671"/>
                <a:gd name="T85" fmla="*/ 125 h 605"/>
                <a:gd name="T86" fmla="*/ 353 w 671"/>
                <a:gd name="T87" fmla="*/ 108 h 605"/>
                <a:gd name="T88" fmla="*/ 329 w 671"/>
                <a:gd name="T89" fmla="*/ 91 h 605"/>
                <a:gd name="T90" fmla="*/ 305 w 671"/>
                <a:gd name="T91" fmla="*/ 78 h 605"/>
                <a:gd name="T92" fmla="*/ 286 w 671"/>
                <a:gd name="T93" fmla="*/ 67 h 605"/>
                <a:gd name="T94" fmla="*/ 259 w 671"/>
                <a:gd name="T95" fmla="*/ 53 h 605"/>
                <a:gd name="T96" fmla="*/ 235 w 671"/>
                <a:gd name="T97" fmla="*/ 44 h 605"/>
                <a:gd name="T98" fmla="*/ 209 w 671"/>
                <a:gd name="T99" fmla="*/ 35 h 605"/>
                <a:gd name="T100" fmla="*/ 185 w 671"/>
                <a:gd name="T101" fmla="*/ 25 h 605"/>
                <a:gd name="T102" fmla="*/ 160 w 671"/>
                <a:gd name="T103" fmla="*/ 18 h 605"/>
                <a:gd name="T104" fmla="*/ 141 w 671"/>
                <a:gd name="T105" fmla="*/ 13 h 605"/>
                <a:gd name="T106" fmla="*/ 128 w 671"/>
                <a:gd name="T107" fmla="*/ 10 h 605"/>
                <a:gd name="T108" fmla="*/ 116 w 671"/>
                <a:gd name="T109" fmla="*/ 8 h 605"/>
                <a:gd name="T110" fmla="*/ 101 w 671"/>
                <a:gd name="T111" fmla="*/ 7 h 605"/>
                <a:gd name="T112" fmla="*/ 88 w 671"/>
                <a:gd name="T113" fmla="*/ 4 h 605"/>
                <a:gd name="T114" fmla="*/ 73 w 671"/>
                <a:gd name="T115" fmla="*/ 2 h 605"/>
                <a:gd name="T116" fmla="*/ 57 w 671"/>
                <a:gd name="T117" fmla="*/ 1 h 605"/>
                <a:gd name="T118" fmla="*/ 43 w 671"/>
                <a:gd name="T119" fmla="*/ 0 h 605"/>
                <a:gd name="T120" fmla="*/ 29 w 671"/>
                <a:gd name="T121" fmla="*/ 1 h 605"/>
                <a:gd name="T122" fmla="*/ 15 w 671"/>
                <a:gd name="T123" fmla="*/ 1 h 6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605"/>
                <a:gd name="T188" fmla="*/ 671 w 671"/>
                <a:gd name="T189" fmla="*/ 605 h 6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605">
                  <a:moveTo>
                    <a:pt x="9" y="2"/>
                  </a:moveTo>
                  <a:lnTo>
                    <a:pt x="0" y="3"/>
                  </a:lnTo>
                  <a:lnTo>
                    <a:pt x="2" y="106"/>
                  </a:lnTo>
                  <a:lnTo>
                    <a:pt x="12" y="107"/>
                  </a:lnTo>
                  <a:lnTo>
                    <a:pt x="21" y="106"/>
                  </a:lnTo>
                  <a:lnTo>
                    <a:pt x="29" y="107"/>
                  </a:lnTo>
                  <a:lnTo>
                    <a:pt x="39" y="106"/>
                  </a:lnTo>
                  <a:lnTo>
                    <a:pt x="48" y="106"/>
                  </a:lnTo>
                  <a:lnTo>
                    <a:pt x="58" y="107"/>
                  </a:lnTo>
                  <a:lnTo>
                    <a:pt x="65" y="107"/>
                  </a:lnTo>
                  <a:lnTo>
                    <a:pt x="75" y="108"/>
                  </a:lnTo>
                  <a:lnTo>
                    <a:pt x="84" y="108"/>
                  </a:lnTo>
                  <a:lnTo>
                    <a:pt x="93" y="110"/>
                  </a:lnTo>
                  <a:lnTo>
                    <a:pt x="103" y="111"/>
                  </a:lnTo>
                  <a:lnTo>
                    <a:pt x="113" y="113"/>
                  </a:lnTo>
                  <a:lnTo>
                    <a:pt x="122" y="114"/>
                  </a:lnTo>
                  <a:lnTo>
                    <a:pt x="129" y="117"/>
                  </a:lnTo>
                  <a:lnTo>
                    <a:pt x="136" y="118"/>
                  </a:lnTo>
                  <a:lnTo>
                    <a:pt x="145" y="120"/>
                  </a:lnTo>
                  <a:lnTo>
                    <a:pt x="154" y="123"/>
                  </a:lnTo>
                  <a:lnTo>
                    <a:pt x="162" y="126"/>
                  </a:lnTo>
                  <a:lnTo>
                    <a:pt x="171" y="129"/>
                  </a:lnTo>
                  <a:lnTo>
                    <a:pt x="176" y="131"/>
                  </a:lnTo>
                  <a:lnTo>
                    <a:pt x="183" y="133"/>
                  </a:lnTo>
                  <a:lnTo>
                    <a:pt x="193" y="137"/>
                  </a:lnTo>
                  <a:lnTo>
                    <a:pt x="203" y="140"/>
                  </a:lnTo>
                  <a:lnTo>
                    <a:pt x="215" y="145"/>
                  </a:lnTo>
                  <a:lnTo>
                    <a:pt x="227" y="150"/>
                  </a:lnTo>
                  <a:lnTo>
                    <a:pt x="239" y="154"/>
                  </a:lnTo>
                  <a:lnTo>
                    <a:pt x="249" y="162"/>
                  </a:lnTo>
                  <a:lnTo>
                    <a:pt x="261" y="168"/>
                  </a:lnTo>
                  <a:lnTo>
                    <a:pt x="272" y="174"/>
                  </a:lnTo>
                  <a:lnTo>
                    <a:pt x="281" y="181"/>
                  </a:lnTo>
                  <a:lnTo>
                    <a:pt x="292" y="187"/>
                  </a:lnTo>
                  <a:lnTo>
                    <a:pt x="304" y="195"/>
                  </a:lnTo>
                  <a:lnTo>
                    <a:pt x="316" y="204"/>
                  </a:lnTo>
                  <a:lnTo>
                    <a:pt x="327" y="212"/>
                  </a:lnTo>
                  <a:lnTo>
                    <a:pt x="338" y="221"/>
                  </a:lnTo>
                  <a:lnTo>
                    <a:pt x="352" y="231"/>
                  </a:lnTo>
                  <a:lnTo>
                    <a:pt x="360" y="242"/>
                  </a:lnTo>
                  <a:lnTo>
                    <a:pt x="370" y="251"/>
                  </a:lnTo>
                  <a:lnTo>
                    <a:pt x="380" y="261"/>
                  </a:lnTo>
                  <a:lnTo>
                    <a:pt x="389" y="270"/>
                  </a:lnTo>
                  <a:lnTo>
                    <a:pt x="398" y="280"/>
                  </a:lnTo>
                  <a:lnTo>
                    <a:pt x="407" y="291"/>
                  </a:lnTo>
                  <a:lnTo>
                    <a:pt x="414" y="300"/>
                  </a:lnTo>
                  <a:lnTo>
                    <a:pt x="423" y="312"/>
                  </a:lnTo>
                  <a:lnTo>
                    <a:pt x="431" y="322"/>
                  </a:lnTo>
                  <a:lnTo>
                    <a:pt x="439" y="335"/>
                  </a:lnTo>
                  <a:lnTo>
                    <a:pt x="448" y="346"/>
                  </a:lnTo>
                  <a:lnTo>
                    <a:pt x="456" y="360"/>
                  </a:lnTo>
                  <a:lnTo>
                    <a:pt x="462" y="372"/>
                  </a:lnTo>
                  <a:lnTo>
                    <a:pt x="472" y="388"/>
                  </a:lnTo>
                  <a:lnTo>
                    <a:pt x="477" y="399"/>
                  </a:lnTo>
                  <a:lnTo>
                    <a:pt x="484" y="412"/>
                  </a:lnTo>
                  <a:lnTo>
                    <a:pt x="490" y="428"/>
                  </a:lnTo>
                  <a:lnTo>
                    <a:pt x="496" y="441"/>
                  </a:lnTo>
                  <a:lnTo>
                    <a:pt x="501" y="458"/>
                  </a:lnTo>
                  <a:lnTo>
                    <a:pt x="417" y="469"/>
                  </a:lnTo>
                  <a:lnTo>
                    <a:pt x="631" y="604"/>
                  </a:lnTo>
                  <a:lnTo>
                    <a:pt x="670" y="403"/>
                  </a:lnTo>
                  <a:lnTo>
                    <a:pt x="589" y="422"/>
                  </a:lnTo>
                  <a:lnTo>
                    <a:pt x="582" y="404"/>
                  </a:lnTo>
                  <a:lnTo>
                    <a:pt x="575" y="387"/>
                  </a:lnTo>
                  <a:lnTo>
                    <a:pt x="567" y="370"/>
                  </a:lnTo>
                  <a:lnTo>
                    <a:pt x="560" y="357"/>
                  </a:lnTo>
                  <a:lnTo>
                    <a:pt x="555" y="343"/>
                  </a:lnTo>
                  <a:lnTo>
                    <a:pt x="547" y="330"/>
                  </a:lnTo>
                  <a:lnTo>
                    <a:pt x="539" y="316"/>
                  </a:lnTo>
                  <a:lnTo>
                    <a:pt x="532" y="304"/>
                  </a:lnTo>
                  <a:lnTo>
                    <a:pt x="525" y="293"/>
                  </a:lnTo>
                  <a:lnTo>
                    <a:pt x="517" y="280"/>
                  </a:lnTo>
                  <a:lnTo>
                    <a:pt x="507" y="264"/>
                  </a:lnTo>
                  <a:lnTo>
                    <a:pt x="498" y="252"/>
                  </a:lnTo>
                  <a:lnTo>
                    <a:pt x="490" y="242"/>
                  </a:lnTo>
                  <a:lnTo>
                    <a:pt x="481" y="230"/>
                  </a:lnTo>
                  <a:lnTo>
                    <a:pt x="471" y="218"/>
                  </a:lnTo>
                  <a:lnTo>
                    <a:pt x="460" y="206"/>
                  </a:lnTo>
                  <a:lnTo>
                    <a:pt x="450" y="196"/>
                  </a:lnTo>
                  <a:lnTo>
                    <a:pt x="441" y="185"/>
                  </a:lnTo>
                  <a:lnTo>
                    <a:pt x="429" y="173"/>
                  </a:lnTo>
                  <a:lnTo>
                    <a:pt x="417" y="162"/>
                  </a:lnTo>
                  <a:lnTo>
                    <a:pt x="409" y="152"/>
                  </a:lnTo>
                  <a:lnTo>
                    <a:pt x="397" y="143"/>
                  </a:lnTo>
                  <a:lnTo>
                    <a:pt x="387" y="135"/>
                  </a:lnTo>
                  <a:lnTo>
                    <a:pt x="376" y="125"/>
                  </a:lnTo>
                  <a:lnTo>
                    <a:pt x="366" y="117"/>
                  </a:lnTo>
                  <a:lnTo>
                    <a:pt x="353" y="108"/>
                  </a:lnTo>
                  <a:lnTo>
                    <a:pt x="341" y="100"/>
                  </a:lnTo>
                  <a:lnTo>
                    <a:pt x="329" y="91"/>
                  </a:lnTo>
                  <a:lnTo>
                    <a:pt x="317" y="86"/>
                  </a:lnTo>
                  <a:lnTo>
                    <a:pt x="305" y="78"/>
                  </a:lnTo>
                  <a:lnTo>
                    <a:pt x="294" y="72"/>
                  </a:lnTo>
                  <a:lnTo>
                    <a:pt x="286" y="67"/>
                  </a:lnTo>
                  <a:lnTo>
                    <a:pt x="272" y="59"/>
                  </a:lnTo>
                  <a:lnTo>
                    <a:pt x="259" y="53"/>
                  </a:lnTo>
                  <a:lnTo>
                    <a:pt x="246" y="49"/>
                  </a:lnTo>
                  <a:lnTo>
                    <a:pt x="235" y="44"/>
                  </a:lnTo>
                  <a:lnTo>
                    <a:pt x="223" y="40"/>
                  </a:lnTo>
                  <a:lnTo>
                    <a:pt x="209" y="35"/>
                  </a:lnTo>
                  <a:lnTo>
                    <a:pt x="197" y="29"/>
                  </a:lnTo>
                  <a:lnTo>
                    <a:pt x="185" y="25"/>
                  </a:lnTo>
                  <a:lnTo>
                    <a:pt x="171" y="20"/>
                  </a:lnTo>
                  <a:lnTo>
                    <a:pt x="160" y="18"/>
                  </a:lnTo>
                  <a:lnTo>
                    <a:pt x="149" y="15"/>
                  </a:lnTo>
                  <a:lnTo>
                    <a:pt x="141" y="13"/>
                  </a:lnTo>
                  <a:lnTo>
                    <a:pt x="135" y="11"/>
                  </a:lnTo>
                  <a:lnTo>
                    <a:pt x="128" y="10"/>
                  </a:lnTo>
                  <a:lnTo>
                    <a:pt x="123" y="9"/>
                  </a:lnTo>
                  <a:lnTo>
                    <a:pt x="116" y="8"/>
                  </a:lnTo>
                  <a:lnTo>
                    <a:pt x="109" y="7"/>
                  </a:lnTo>
                  <a:lnTo>
                    <a:pt x="101" y="7"/>
                  </a:lnTo>
                  <a:lnTo>
                    <a:pt x="94" y="6"/>
                  </a:lnTo>
                  <a:lnTo>
                    <a:pt x="88" y="4"/>
                  </a:lnTo>
                  <a:lnTo>
                    <a:pt x="80" y="4"/>
                  </a:lnTo>
                  <a:lnTo>
                    <a:pt x="73" y="2"/>
                  </a:lnTo>
                  <a:lnTo>
                    <a:pt x="64" y="2"/>
                  </a:lnTo>
                  <a:lnTo>
                    <a:pt x="57" y="1"/>
                  </a:lnTo>
                  <a:lnTo>
                    <a:pt x="49" y="1"/>
                  </a:lnTo>
                  <a:lnTo>
                    <a:pt x="43" y="0"/>
                  </a:lnTo>
                  <a:lnTo>
                    <a:pt x="36" y="1"/>
                  </a:lnTo>
                  <a:lnTo>
                    <a:pt x="29" y="1"/>
                  </a:lnTo>
                  <a:lnTo>
                    <a:pt x="21" y="0"/>
                  </a:lnTo>
                  <a:lnTo>
                    <a:pt x="15" y="1"/>
                  </a:lnTo>
                  <a:lnTo>
                    <a:pt x="9" y="2"/>
                  </a:lnTo>
                </a:path>
              </a:pathLst>
            </a:custGeom>
            <a:solidFill>
              <a:srgbClr val="CCCCFF"/>
            </a:solidFill>
            <a:ln w="12700" cap="rnd" cmpd="sng">
              <a:noFill/>
              <a:prstDash val="solid"/>
              <a:round/>
              <a:headEnd type="none" w="med" len="med"/>
              <a:tailEnd type="none" w="med" len="med"/>
            </a:ln>
          </p:spPr>
          <p:txBody>
            <a:bodyPr/>
            <a:lstStyle/>
            <a:p>
              <a:endParaRPr lang="en-US"/>
            </a:p>
          </p:txBody>
        </p:sp>
        <p:sp>
          <p:nvSpPr>
            <p:cNvPr id="133143" name="Freeform 22"/>
            <p:cNvSpPr>
              <a:spLocks/>
            </p:cNvSpPr>
            <p:nvPr/>
          </p:nvSpPr>
          <p:spPr bwMode="auto">
            <a:xfrm>
              <a:off x="4066" y="3539"/>
              <a:ext cx="605" cy="671"/>
            </a:xfrm>
            <a:custGeom>
              <a:avLst/>
              <a:gdLst>
                <a:gd name="T0" fmla="*/ 601 w 605"/>
                <a:gd name="T1" fmla="*/ 0 h 671"/>
                <a:gd name="T2" fmla="*/ 497 w 605"/>
                <a:gd name="T3" fmla="*/ 13 h 671"/>
                <a:gd name="T4" fmla="*/ 497 w 605"/>
                <a:gd name="T5" fmla="*/ 30 h 671"/>
                <a:gd name="T6" fmla="*/ 498 w 605"/>
                <a:gd name="T7" fmla="*/ 49 h 671"/>
                <a:gd name="T8" fmla="*/ 497 w 605"/>
                <a:gd name="T9" fmla="*/ 66 h 671"/>
                <a:gd name="T10" fmla="*/ 496 w 605"/>
                <a:gd name="T11" fmla="*/ 84 h 671"/>
                <a:gd name="T12" fmla="*/ 493 w 605"/>
                <a:gd name="T13" fmla="*/ 103 h 671"/>
                <a:gd name="T14" fmla="*/ 490 w 605"/>
                <a:gd name="T15" fmla="*/ 122 h 671"/>
                <a:gd name="T16" fmla="*/ 486 w 605"/>
                <a:gd name="T17" fmla="*/ 136 h 671"/>
                <a:gd name="T18" fmla="*/ 481 w 605"/>
                <a:gd name="T19" fmla="*/ 154 h 671"/>
                <a:gd name="T20" fmla="*/ 475 w 605"/>
                <a:gd name="T21" fmla="*/ 171 h 671"/>
                <a:gd name="T22" fmla="*/ 471 w 605"/>
                <a:gd name="T23" fmla="*/ 184 h 671"/>
                <a:gd name="T24" fmla="*/ 464 w 605"/>
                <a:gd name="T25" fmla="*/ 203 h 671"/>
                <a:gd name="T26" fmla="*/ 454 w 605"/>
                <a:gd name="T27" fmla="*/ 228 h 671"/>
                <a:gd name="T28" fmla="*/ 442 w 605"/>
                <a:gd name="T29" fmla="*/ 250 h 671"/>
                <a:gd name="T30" fmla="*/ 430 w 605"/>
                <a:gd name="T31" fmla="*/ 272 h 671"/>
                <a:gd name="T32" fmla="*/ 417 w 605"/>
                <a:gd name="T33" fmla="*/ 292 h 671"/>
                <a:gd name="T34" fmla="*/ 400 w 605"/>
                <a:gd name="T35" fmla="*/ 317 h 671"/>
                <a:gd name="T36" fmla="*/ 383 w 605"/>
                <a:gd name="T37" fmla="*/ 338 h 671"/>
                <a:gd name="T38" fmla="*/ 362 w 605"/>
                <a:gd name="T39" fmla="*/ 361 h 671"/>
                <a:gd name="T40" fmla="*/ 343 w 605"/>
                <a:gd name="T41" fmla="*/ 381 h 671"/>
                <a:gd name="T42" fmla="*/ 324 w 605"/>
                <a:gd name="T43" fmla="*/ 399 h 671"/>
                <a:gd name="T44" fmla="*/ 304 w 605"/>
                <a:gd name="T45" fmla="*/ 415 h 671"/>
                <a:gd name="T46" fmla="*/ 282 w 605"/>
                <a:gd name="T47" fmla="*/ 432 h 671"/>
                <a:gd name="T48" fmla="*/ 258 w 605"/>
                <a:gd name="T49" fmla="*/ 449 h 671"/>
                <a:gd name="T50" fmla="*/ 232 w 605"/>
                <a:gd name="T51" fmla="*/ 463 h 671"/>
                <a:gd name="T52" fmla="*/ 205 w 605"/>
                <a:gd name="T53" fmla="*/ 478 h 671"/>
                <a:gd name="T54" fmla="*/ 176 w 605"/>
                <a:gd name="T55" fmla="*/ 490 h 671"/>
                <a:gd name="T56" fmla="*/ 146 w 605"/>
                <a:gd name="T57" fmla="*/ 502 h 671"/>
                <a:gd name="T58" fmla="*/ 0 w 605"/>
                <a:gd name="T59" fmla="*/ 632 h 671"/>
                <a:gd name="T60" fmla="*/ 182 w 605"/>
                <a:gd name="T61" fmla="*/ 589 h 671"/>
                <a:gd name="T62" fmla="*/ 217 w 605"/>
                <a:gd name="T63" fmla="*/ 575 h 671"/>
                <a:gd name="T64" fmla="*/ 247 w 605"/>
                <a:gd name="T65" fmla="*/ 560 h 671"/>
                <a:gd name="T66" fmla="*/ 274 w 605"/>
                <a:gd name="T67" fmla="*/ 548 h 671"/>
                <a:gd name="T68" fmla="*/ 300 w 605"/>
                <a:gd name="T69" fmla="*/ 533 h 671"/>
                <a:gd name="T70" fmla="*/ 324 w 605"/>
                <a:gd name="T71" fmla="*/ 518 h 671"/>
                <a:gd name="T72" fmla="*/ 352 w 605"/>
                <a:gd name="T73" fmla="*/ 499 h 671"/>
                <a:gd name="T74" fmla="*/ 374 w 605"/>
                <a:gd name="T75" fmla="*/ 482 h 671"/>
                <a:gd name="T76" fmla="*/ 398 w 605"/>
                <a:gd name="T77" fmla="*/ 460 h 671"/>
                <a:gd name="T78" fmla="*/ 419 w 605"/>
                <a:gd name="T79" fmla="*/ 441 h 671"/>
                <a:gd name="T80" fmla="*/ 442 w 605"/>
                <a:gd name="T81" fmla="*/ 418 h 671"/>
                <a:gd name="T82" fmla="*/ 461 w 605"/>
                <a:gd name="T83" fmla="*/ 398 h 671"/>
                <a:gd name="T84" fmla="*/ 479 w 605"/>
                <a:gd name="T85" fmla="*/ 376 h 671"/>
                <a:gd name="T86" fmla="*/ 496 w 605"/>
                <a:gd name="T87" fmla="*/ 353 h 671"/>
                <a:gd name="T88" fmla="*/ 513 w 605"/>
                <a:gd name="T89" fmla="*/ 330 h 671"/>
                <a:gd name="T90" fmla="*/ 526 w 605"/>
                <a:gd name="T91" fmla="*/ 305 h 671"/>
                <a:gd name="T92" fmla="*/ 537 w 605"/>
                <a:gd name="T93" fmla="*/ 286 h 671"/>
                <a:gd name="T94" fmla="*/ 551 w 605"/>
                <a:gd name="T95" fmla="*/ 259 h 671"/>
                <a:gd name="T96" fmla="*/ 560 w 605"/>
                <a:gd name="T97" fmla="*/ 235 h 671"/>
                <a:gd name="T98" fmla="*/ 569 w 605"/>
                <a:gd name="T99" fmla="*/ 210 h 671"/>
                <a:gd name="T100" fmla="*/ 579 w 605"/>
                <a:gd name="T101" fmla="*/ 185 h 671"/>
                <a:gd name="T102" fmla="*/ 586 w 605"/>
                <a:gd name="T103" fmla="*/ 161 h 671"/>
                <a:gd name="T104" fmla="*/ 591 w 605"/>
                <a:gd name="T105" fmla="*/ 141 h 671"/>
                <a:gd name="T106" fmla="*/ 594 w 605"/>
                <a:gd name="T107" fmla="*/ 129 h 671"/>
                <a:gd name="T108" fmla="*/ 596 w 605"/>
                <a:gd name="T109" fmla="*/ 117 h 671"/>
                <a:gd name="T110" fmla="*/ 597 w 605"/>
                <a:gd name="T111" fmla="*/ 101 h 671"/>
                <a:gd name="T112" fmla="*/ 600 w 605"/>
                <a:gd name="T113" fmla="*/ 88 h 671"/>
                <a:gd name="T114" fmla="*/ 602 w 605"/>
                <a:gd name="T115" fmla="*/ 73 h 671"/>
                <a:gd name="T116" fmla="*/ 603 w 605"/>
                <a:gd name="T117" fmla="*/ 57 h 671"/>
                <a:gd name="T118" fmla="*/ 604 w 605"/>
                <a:gd name="T119" fmla="*/ 44 h 671"/>
                <a:gd name="T120" fmla="*/ 603 w 605"/>
                <a:gd name="T121" fmla="*/ 30 h 671"/>
                <a:gd name="T122" fmla="*/ 603 w 605"/>
                <a:gd name="T123" fmla="*/ 16 h 6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5"/>
                <a:gd name="T187" fmla="*/ 0 h 671"/>
                <a:gd name="T188" fmla="*/ 605 w 605"/>
                <a:gd name="T189" fmla="*/ 671 h 6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5" h="671">
                  <a:moveTo>
                    <a:pt x="602" y="10"/>
                  </a:moveTo>
                  <a:lnTo>
                    <a:pt x="601" y="0"/>
                  </a:lnTo>
                  <a:lnTo>
                    <a:pt x="498" y="2"/>
                  </a:lnTo>
                  <a:lnTo>
                    <a:pt x="497" y="13"/>
                  </a:lnTo>
                  <a:lnTo>
                    <a:pt x="498" y="21"/>
                  </a:lnTo>
                  <a:lnTo>
                    <a:pt x="497" y="30"/>
                  </a:lnTo>
                  <a:lnTo>
                    <a:pt x="498" y="39"/>
                  </a:lnTo>
                  <a:lnTo>
                    <a:pt x="498" y="49"/>
                  </a:lnTo>
                  <a:lnTo>
                    <a:pt x="497" y="58"/>
                  </a:lnTo>
                  <a:lnTo>
                    <a:pt x="497" y="66"/>
                  </a:lnTo>
                  <a:lnTo>
                    <a:pt x="496" y="76"/>
                  </a:lnTo>
                  <a:lnTo>
                    <a:pt x="496" y="84"/>
                  </a:lnTo>
                  <a:lnTo>
                    <a:pt x="494" y="94"/>
                  </a:lnTo>
                  <a:lnTo>
                    <a:pt x="493" y="103"/>
                  </a:lnTo>
                  <a:lnTo>
                    <a:pt x="491" y="114"/>
                  </a:lnTo>
                  <a:lnTo>
                    <a:pt x="490" y="122"/>
                  </a:lnTo>
                  <a:lnTo>
                    <a:pt x="487" y="130"/>
                  </a:lnTo>
                  <a:lnTo>
                    <a:pt x="486" y="136"/>
                  </a:lnTo>
                  <a:lnTo>
                    <a:pt x="484" y="146"/>
                  </a:lnTo>
                  <a:lnTo>
                    <a:pt x="481" y="154"/>
                  </a:lnTo>
                  <a:lnTo>
                    <a:pt x="477" y="163"/>
                  </a:lnTo>
                  <a:lnTo>
                    <a:pt x="475" y="171"/>
                  </a:lnTo>
                  <a:lnTo>
                    <a:pt x="473" y="177"/>
                  </a:lnTo>
                  <a:lnTo>
                    <a:pt x="471" y="184"/>
                  </a:lnTo>
                  <a:lnTo>
                    <a:pt x="467" y="194"/>
                  </a:lnTo>
                  <a:lnTo>
                    <a:pt x="464" y="203"/>
                  </a:lnTo>
                  <a:lnTo>
                    <a:pt x="459" y="216"/>
                  </a:lnTo>
                  <a:lnTo>
                    <a:pt x="454" y="228"/>
                  </a:lnTo>
                  <a:lnTo>
                    <a:pt x="450" y="239"/>
                  </a:lnTo>
                  <a:lnTo>
                    <a:pt x="442" y="250"/>
                  </a:lnTo>
                  <a:lnTo>
                    <a:pt x="436" y="262"/>
                  </a:lnTo>
                  <a:lnTo>
                    <a:pt x="430" y="272"/>
                  </a:lnTo>
                  <a:lnTo>
                    <a:pt x="423" y="282"/>
                  </a:lnTo>
                  <a:lnTo>
                    <a:pt x="417" y="292"/>
                  </a:lnTo>
                  <a:lnTo>
                    <a:pt x="409" y="304"/>
                  </a:lnTo>
                  <a:lnTo>
                    <a:pt x="400" y="317"/>
                  </a:lnTo>
                  <a:lnTo>
                    <a:pt x="392" y="328"/>
                  </a:lnTo>
                  <a:lnTo>
                    <a:pt x="383" y="338"/>
                  </a:lnTo>
                  <a:lnTo>
                    <a:pt x="373" y="352"/>
                  </a:lnTo>
                  <a:lnTo>
                    <a:pt x="362" y="361"/>
                  </a:lnTo>
                  <a:lnTo>
                    <a:pt x="353" y="370"/>
                  </a:lnTo>
                  <a:lnTo>
                    <a:pt x="343" y="381"/>
                  </a:lnTo>
                  <a:lnTo>
                    <a:pt x="334" y="389"/>
                  </a:lnTo>
                  <a:lnTo>
                    <a:pt x="324" y="399"/>
                  </a:lnTo>
                  <a:lnTo>
                    <a:pt x="313" y="407"/>
                  </a:lnTo>
                  <a:lnTo>
                    <a:pt x="304" y="415"/>
                  </a:lnTo>
                  <a:lnTo>
                    <a:pt x="292" y="423"/>
                  </a:lnTo>
                  <a:lnTo>
                    <a:pt x="282" y="432"/>
                  </a:lnTo>
                  <a:lnTo>
                    <a:pt x="269" y="439"/>
                  </a:lnTo>
                  <a:lnTo>
                    <a:pt x="258" y="449"/>
                  </a:lnTo>
                  <a:lnTo>
                    <a:pt x="244" y="456"/>
                  </a:lnTo>
                  <a:lnTo>
                    <a:pt x="232" y="463"/>
                  </a:lnTo>
                  <a:lnTo>
                    <a:pt x="216" y="472"/>
                  </a:lnTo>
                  <a:lnTo>
                    <a:pt x="205" y="478"/>
                  </a:lnTo>
                  <a:lnTo>
                    <a:pt x="191" y="485"/>
                  </a:lnTo>
                  <a:lnTo>
                    <a:pt x="176" y="490"/>
                  </a:lnTo>
                  <a:lnTo>
                    <a:pt x="163" y="497"/>
                  </a:lnTo>
                  <a:lnTo>
                    <a:pt x="146" y="502"/>
                  </a:lnTo>
                  <a:lnTo>
                    <a:pt x="135" y="418"/>
                  </a:lnTo>
                  <a:lnTo>
                    <a:pt x="0" y="632"/>
                  </a:lnTo>
                  <a:lnTo>
                    <a:pt x="201" y="670"/>
                  </a:lnTo>
                  <a:lnTo>
                    <a:pt x="182" y="589"/>
                  </a:lnTo>
                  <a:lnTo>
                    <a:pt x="200" y="583"/>
                  </a:lnTo>
                  <a:lnTo>
                    <a:pt x="217" y="575"/>
                  </a:lnTo>
                  <a:lnTo>
                    <a:pt x="234" y="568"/>
                  </a:lnTo>
                  <a:lnTo>
                    <a:pt x="247" y="560"/>
                  </a:lnTo>
                  <a:lnTo>
                    <a:pt x="261" y="555"/>
                  </a:lnTo>
                  <a:lnTo>
                    <a:pt x="274" y="548"/>
                  </a:lnTo>
                  <a:lnTo>
                    <a:pt x="288" y="539"/>
                  </a:lnTo>
                  <a:lnTo>
                    <a:pt x="300" y="533"/>
                  </a:lnTo>
                  <a:lnTo>
                    <a:pt x="311" y="525"/>
                  </a:lnTo>
                  <a:lnTo>
                    <a:pt x="324" y="518"/>
                  </a:lnTo>
                  <a:lnTo>
                    <a:pt x="340" y="507"/>
                  </a:lnTo>
                  <a:lnTo>
                    <a:pt x="352" y="499"/>
                  </a:lnTo>
                  <a:lnTo>
                    <a:pt x="362" y="490"/>
                  </a:lnTo>
                  <a:lnTo>
                    <a:pt x="374" y="482"/>
                  </a:lnTo>
                  <a:lnTo>
                    <a:pt x="386" y="471"/>
                  </a:lnTo>
                  <a:lnTo>
                    <a:pt x="398" y="460"/>
                  </a:lnTo>
                  <a:lnTo>
                    <a:pt x="408" y="451"/>
                  </a:lnTo>
                  <a:lnTo>
                    <a:pt x="419" y="441"/>
                  </a:lnTo>
                  <a:lnTo>
                    <a:pt x="431" y="430"/>
                  </a:lnTo>
                  <a:lnTo>
                    <a:pt x="442" y="418"/>
                  </a:lnTo>
                  <a:lnTo>
                    <a:pt x="452" y="409"/>
                  </a:lnTo>
                  <a:lnTo>
                    <a:pt x="461" y="398"/>
                  </a:lnTo>
                  <a:lnTo>
                    <a:pt x="469" y="387"/>
                  </a:lnTo>
                  <a:lnTo>
                    <a:pt x="479" y="376"/>
                  </a:lnTo>
                  <a:lnTo>
                    <a:pt x="487" y="367"/>
                  </a:lnTo>
                  <a:lnTo>
                    <a:pt x="496" y="353"/>
                  </a:lnTo>
                  <a:lnTo>
                    <a:pt x="504" y="341"/>
                  </a:lnTo>
                  <a:lnTo>
                    <a:pt x="513" y="330"/>
                  </a:lnTo>
                  <a:lnTo>
                    <a:pt x="518" y="318"/>
                  </a:lnTo>
                  <a:lnTo>
                    <a:pt x="526" y="305"/>
                  </a:lnTo>
                  <a:lnTo>
                    <a:pt x="532" y="295"/>
                  </a:lnTo>
                  <a:lnTo>
                    <a:pt x="537" y="286"/>
                  </a:lnTo>
                  <a:lnTo>
                    <a:pt x="545" y="272"/>
                  </a:lnTo>
                  <a:lnTo>
                    <a:pt x="551" y="259"/>
                  </a:lnTo>
                  <a:lnTo>
                    <a:pt x="555" y="247"/>
                  </a:lnTo>
                  <a:lnTo>
                    <a:pt x="560" y="235"/>
                  </a:lnTo>
                  <a:lnTo>
                    <a:pt x="564" y="223"/>
                  </a:lnTo>
                  <a:lnTo>
                    <a:pt x="569" y="210"/>
                  </a:lnTo>
                  <a:lnTo>
                    <a:pt x="575" y="198"/>
                  </a:lnTo>
                  <a:lnTo>
                    <a:pt x="579" y="185"/>
                  </a:lnTo>
                  <a:lnTo>
                    <a:pt x="584" y="171"/>
                  </a:lnTo>
                  <a:lnTo>
                    <a:pt x="586" y="161"/>
                  </a:lnTo>
                  <a:lnTo>
                    <a:pt x="589" y="150"/>
                  </a:lnTo>
                  <a:lnTo>
                    <a:pt x="591" y="141"/>
                  </a:lnTo>
                  <a:lnTo>
                    <a:pt x="593" y="135"/>
                  </a:lnTo>
                  <a:lnTo>
                    <a:pt x="594" y="129"/>
                  </a:lnTo>
                  <a:lnTo>
                    <a:pt x="595" y="123"/>
                  </a:lnTo>
                  <a:lnTo>
                    <a:pt x="596" y="117"/>
                  </a:lnTo>
                  <a:lnTo>
                    <a:pt x="597" y="110"/>
                  </a:lnTo>
                  <a:lnTo>
                    <a:pt x="597" y="101"/>
                  </a:lnTo>
                  <a:lnTo>
                    <a:pt x="598" y="95"/>
                  </a:lnTo>
                  <a:lnTo>
                    <a:pt x="600" y="88"/>
                  </a:lnTo>
                  <a:lnTo>
                    <a:pt x="600" y="81"/>
                  </a:lnTo>
                  <a:lnTo>
                    <a:pt x="602" y="73"/>
                  </a:lnTo>
                  <a:lnTo>
                    <a:pt x="602" y="65"/>
                  </a:lnTo>
                  <a:lnTo>
                    <a:pt x="603" y="57"/>
                  </a:lnTo>
                  <a:lnTo>
                    <a:pt x="603" y="50"/>
                  </a:lnTo>
                  <a:lnTo>
                    <a:pt x="604" y="44"/>
                  </a:lnTo>
                  <a:lnTo>
                    <a:pt x="603" y="36"/>
                  </a:lnTo>
                  <a:lnTo>
                    <a:pt x="603" y="30"/>
                  </a:lnTo>
                  <a:lnTo>
                    <a:pt x="604" y="21"/>
                  </a:lnTo>
                  <a:lnTo>
                    <a:pt x="603" y="16"/>
                  </a:lnTo>
                  <a:lnTo>
                    <a:pt x="602" y="10"/>
                  </a:lnTo>
                </a:path>
              </a:pathLst>
            </a:custGeom>
            <a:solidFill>
              <a:srgbClr val="CCCCFF"/>
            </a:solidFill>
            <a:ln w="12700" cap="rnd" cmpd="sng">
              <a:noFill/>
              <a:prstDash val="solid"/>
              <a:round/>
              <a:headEnd type="none" w="med" len="med"/>
              <a:tailEnd type="none" w="med" len="med"/>
            </a:ln>
          </p:spPr>
          <p:txBody>
            <a:bodyPr/>
            <a:lstStyle/>
            <a:p>
              <a:endParaRPr lang="en-US"/>
            </a:p>
          </p:txBody>
        </p:sp>
        <p:sp>
          <p:nvSpPr>
            <p:cNvPr id="133144" name="Freeform 23"/>
            <p:cNvSpPr>
              <a:spLocks/>
            </p:cNvSpPr>
            <p:nvPr/>
          </p:nvSpPr>
          <p:spPr bwMode="auto">
            <a:xfrm>
              <a:off x="1490" y="3525"/>
              <a:ext cx="671" cy="605"/>
            </a:xfrm>
            <a:custGeom>
              <a:avLst/>
              <a:gdLst>
                <a:gd name="T0" fmla="*/ 670 w 671"/>
                <a:gd name="T1" fmla="*/ 601 h 605"/>
                <a:gd name="T2" fmla="*/ 657 w 671"/>
                <a:gd name="T3" fmla="*/ 497 h 605"/>
                <a:gd name="T4" fmla="*/ 640 w 671"/>
                <a:gd name="T5" fmla="*/ 497 h 605"/>
                <a:gd name="T6" fmla="*/ 621 w 671"/>
                <a:gd name="T7" fmla="*/ 498 h 605"/>
                <a:gd name="T8" fmla="*/ 604 w 671"/>
                <a:gd name="T9" fmla="*/ 497 h 605"/>
                <a:gd name="T10" fmla="*/ 586 w 671"/>
                <a:gd name="T11" fmla="*/ 496 h 605"/>
                <a:gd name="T12" fmla="*/ 567 w 671"/>
                <a:gd name="T13" fmla="*/ 493 h 605"/>
                <a:gd name="T14" fmla="*/ 548 w 671"/>
                <a:gd name="T15" fmla="*/ 490 h 605"/>
                <a:gd name="T16" fmla="*/ 534 w 671"/>
                <a:gd name="T17" fmla="*/ 486 h 605"/>
                <a:gd name="T18" fmla="*/ 516 w 671"/>
                <a:gd name="T19" fmla="*/ 481 h 605"/>
                <a:gd name="T20" fmla="*/ 499 w 671"/>
                <a:gd name="T21" fmla="*/ 475 h 605"/>
                <a:gd name="T22" fmla="*/ 486 w 671"/>
                <a:gd name="T23" fmla="*/ 471 h 605"/>
                <a:gd name="T24" fmla="*/ 467 w 671"/>
                <a:gd name="T25" fmla="*/ 464 h 605"/>
                <a:gd name="T26" fmla="*/ 442 w 671"/>
                <a:gd name="T27" fmla="*/ 454 h 605"/>
                <a:gd name="T28" fmla="*/ 420 w 671"/>
                <a:gd name="T29" fmla="*/ 442 h 605"/>
                <a:gd name="T30" fmla="*/ 398 w 671"/>
                <a:gd name="T31" fmla="*/ 430 h 605"/>
                <a:gd name="T32" fmla="*/ 378 w 671"/>
                <a:gd name="T33" fmla="*/ 417 h 605"/>
                <a:gd name="T34" fmla="*/ 353 w 671"/>
                <a:gd name="T35" fmla="*/ 400 h 605"/>
                <a:gd name="T36" fmla="*/ 332 w 671"/>
                <a:gd name="T37" fmla="*/ 383 h 605"/>
                <a:gd name="T38" fmla="*/ 309 w 671"/>
                <a:gd name="T39" fmla="*/ 362 h 605"/>
                <a:gd name="T40" fmla="*/ 289 w 671"/>
                <a:gd name="T41" fmla="*/ 343 h 605"/>
                <a:gd name="T42" fmla="*/ 271 w 671"/>
                <a:gd name="T43" fmla="*/ 324 h 605"/>
                <a:gd name="T44" fmla="*/ 255 w 671"/>
                <a:gd name="T45" fmla="*/ 304 h 605"/>
                <a:gd name="T46" fmla="*/ 238 w 671"/>
                <a:gd name="T47" fmla="*/ 282 h 605"/>
                <a:gd name="T48" fmla="*/ 221 w 671"/>
                <a:gd name="T49" fmla="*/ 258 h 605"/>
                <a:gd name="T50" fmla="*/ 207 w 671"/>
                <a:gd name="T51" fmla="*/ 232 h 605"/>
                <a:gd name="T52" fmla="*/ 192 w 671"/>
                <a:gd name="T53" fmla="*/ 205 h 605"/>
                <a:gd name="T54" fmla="*/ 180 w 671"/>
                <a:gd name="T55" fmla="*/ 176 h 605"/>
                <a:gd name="T56" fmla="*/ 168 w 671"/>
                <a:gd name="T57" fmla="*/ 146 h 605"/>
                <a:gd name="T58" fmla="*/ 38 w 671"/>
                <a:gd name="T59" fmla="*/ 0 h 605"/>
                <a:gd name="T60" fmla="*/ 81 w 671"/>
                <a:gd name="T61" fmla="*/ 182 h 605"/>
                <a:gd name="T62" fmla="*/ 95 w 671"/>
                <a:gd name="T63" fmla="*/ 217 h 605"/>
                <a:gd name="T64" fmla="*/ 110 w 671"/>
                <a:gd name="T65" fmla="*/ 247 h 605"/>
                <a:gd name="T66" fmla="*/ 122 w 671"/>
                <a:gd name="T67" fmla="*/ 274 h 605"/>
                <a:gd name="T68" fmla="*/ 137 w 671"/>
                <a:gd name="T69" fmla="*/ 300 h 605"/>
                <a:gd name="T70" fmla="*/ 152 w 671"/>
                <a:gd name="T71" fmla="*/ 324 h 605"/>
                <a:gd name="T72" fmla="*/ 171 w 671"/>
                <a:gd name="T73" fmla="*/ 352 h 605"/>
                <a:gd name="T74" fmla="*/ 188 w 671"/>
                <a:gd name="T75" fmla="*/ 374 h 605"/>
                <a:gd name="T76" fmla="*/ 210 w 671"/>
                <a:gd name="T77" fmla="*/ 398 h 605"/>
                <a:gd name="T78" fmla="*/ 229 w 671"/>
                <a:gd name="T79" fmla="*/ 419 h 605"/>
                <a:gd name="T80" fmla="*/ 252 w 671"/>
                <a:gd name="T81" fmla="*/ 442 h 605"/>
                <a:gd name="T82" fmla="*/ 272 w 671"/>
                <a:gd name="T83" fmla="*/ 461 h 605"/>
                <a:gd name="T84" fmla="*/ 294 w 671"/>
                <a:gd name="T85" fmla="*/ 479 h 605"/>
                <a:gd name="T86" fmla="*/ 317 w 671"/>
                <a:gd name="T87" fmla="*/ 496 h 605"/>
                <a:gd name="T88" fmla="*/ 340 w 671"/>
                <a:gd name="T89" fmla="*/ 513 h 605"/>
                <a:gd name="T90" fmla="*/ 365 w 671"/>
                <a:gd name="T91" fmla="*/ 526 h 605"/>
                <a:gd name="T92" fmla="*/ 384 w 671"/>
                <a:gd name="T93" fmla="*/ 537 h 605"/>
                <a:gd name="T94" fmla="*/ 411 w 671"/>
                <a:gd name="T95" fmla="*/ 551 h 605"/>
                <a:gd name="T96" fmla="*/ 435 w 671"/>
                <a:gd name="T97" fmla="*/ 560 h 605"/>
                <a:gd name="T98" fmla="*/ 460 w 671"/>
                <a:gd name="T99" fmla="*/ 569 h 605"/>
                <a:gd name="T100" fmla="*/ 485 w 671"/>
                <a:gd name="T101" fmla="*/ 579 h 605"/>
                <a:gd name="T102" fmla="*/ 509 w 671"/>
                <a:gd name="T103" fmla="*/ 586 h 605"/>
                <a:gd name="T104" fmla="*/ 529 w 671"/>
                <a:gd name="T105" fmla="*/ 591 h 605"/>
                <a:gd name="T106" fmla="*/ 541 w 671"/>
                <a:gd name="T107" fmla="*/ 594 h 605"/>
                <a:gd name="T108" fmla="*/ 553 w 671"/>
                <a:gd name="T109" fmla="*/ 596 h 605"/>
                <a:gd name="T110" fmla="*/ 569 w 671"/>
                <a:gd name="T111" fmla="*/ 597 h 605"/>
                <a:gd name="T112" fmla="*/ 582 w 671"/>
                <a:gd name="T113" fmla="*/ 600 h 605"/>
                <a:gd name="T114" fmla="*/ 597 w 671"/>
                <a:gd name="T115" fmla="*/ 602 h 605"/>
                <a:gd name="T116" fmla="*/ 613 w 671"/>
                <a:gd name="T117" fmla="*/ 603 h 605"/>
                <a:gd name="T118" fmla="*/ 626 w 671"/>
                <a:gd name="T119" fmla="*/ 604 h 605"/>
                <a:gd name="T120" fmla="*/ 640 w 671"/>
                <a:gd name="T121" fmla="*/ 603 h 605"/>
                <a:gd name="T122" fmla="*/ 654 w 671"/>
                <a:gd name="T123" fmla="*/ 603 h 6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605"/>
                <a:gd name="T188" fmla="*/ 671 w 671"/>
                <a:gd name="T189" fmla="*/ 605 h 6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605">
                  <a:moveTo>
                    <a:pt x="660" y="602"/>
                  </a:moveTo>
                  <a:lnTo>
                    <a:pt x="670" y="601"/>
                  </a:lnTo>
                  <a:lnTo>
                    <a:pt x="668" y="498"/>
                  </a:lnTo>
                  <a:lnTo>
                    <a:pt x="657" y="497"/>
                  </a:lnTo>
                  <a:lnTo>
                    <a:pt x="649" y="498"/>
                  </a:lnTo>
                  <a:lnTo>
                    <a:pt x="640" y="497"/>
                  </a:lnTo>
                  <a:lnTo>
                    <a:pt x="631" y="498"/>
                  </a:lnTo>
                  <a:lnTo>
                    <a:pt x="621" y="498"/>
                  </a:lnTo>
                  <a:lnTo>
                    <a:pt x="612" y="497"/>
                  </a:lnTo>
                  <a:lnTo>
                    <a:pt x="604" y="497"/>
                  </a:lnTo>
                  <a:lnTo>
                    <a:pt x="594" y="496"/>
                  </a:lnTo>
                  <a:lnTo>
                    <a:pt x="586" y="496"/>
                  </a:lnTo>
                  <a:lnTo>
                    <a:pt x="576" y="494"/>
                  </a:lnTo>
                  <a:lnTo>
                    <a:pt x="567" y="493"/>
                  </a:lnTo>
                  <a:lnTo>
                    <a:pt x="556" y="491"/>
                  </a:lnTo>
                  <a:lnTo>
                    <a:pt x="548" y="490"/>
                  </a:lnTo>
                  <a:lnTo>
                    <a:pt x="540" y="487"/>
                  </a:lnTo>
                  <a:lnTo>
                    <a:pt x="534" y="486"/>
                  </a:lnTo>
                  <a:lnTo>
                    <a:pt x="524" y="484"/>
                  </a:lnTo>
                  <a:lnTo>
                    <a:pt x="516" y="481"/>
                  </a:lnTo>
                  <a:lnTo>
                    <a:pt x="507" y="477"/>
                  </a:lnTo>
                  <a:lnTo>
                    <a:pt x="499" y="475"/>
                  </a:lnTo>
                  <a:lnTo>
                    <a:pt x="493" y="473"/>
                  </a:lnTo>
                  <a:lnTo>
                    <a:pt x="486" y="471"/>
                  </a:lnTo>
                  <a:lnTo>
                    <a:pt x="476" y="467"/>
                  </a:lnTo>
                  <a:lnTo>
                    <a:pt x="467" y="464"/>
                  </a:lnTo>
                  <a:lnTo>
                    <a:pt x="454" y="459"/>
                  </a:lnTo>
                  <a:lnTo>
                    <a:pt x="442" y="454"/>
                  </a:lnTo>
                  <a:lnTo>
                    <a:pt x="431" y="450"/>
                  </a:lnTo>
                  <a:lnTo>
                    <a:pt x="420" y="442"/>
                  </a:lnTo>
                  <a:lnTo>
                    <a:pt x="408" y="436"/>
                  </a:lnTo>
                  <a:lnTo>
                    <a:pt x="398" y="430"/>
                  </a:lnTo>
                  <a:lnTo>
                    <a:pt x="388" y="423"/>
                  </a:lnTo>
                  <a:lnTo>
                    <a:pt x="378" y="417"/>
                  </a:lnTo>
                  <a:lnTo>
                    <a:pt x="366" y="409"/>
                  </a:lnTo>
                  <a:lnTo>
                    <a:pt x="353" y="400"/>
                  </a:lnTo>
                  <a:lnTo>
                    <a:pt x="342" y="392"/>
                  </a:lnTo>
                  <a:lnTo>
                    <a:pt x="332" y="383"/>
                  </a:lnTo>
                  <a:lnTo>
                    <a:pt x="318" y="373"/>
                  </a:lnTo>
                  <a:lnTo>
                    <a:pt x="309" y="362"/>
                  </a:lnTo>
                  <a:lnTo>
                    <a:pt x="300" y="353"/>
                  </a:lnTo>
                  <a:lnTo>
                    <a:pt x="289" y="343"/>
                  </a:lnTo>
                  <a:lnTo>
                    <a:pt x="281" y="334"/>
                  </a:lnTo>
                  <a:lnTo>
                    <a:pt x="271" y="324"/>
                  </a:lnTo>
                  <a:lnTo>
                    <a:pt x="263" y="313"/>
                  </a:lnTo>
                  <a:lnTo>
                    <a:pt x="255" y="304"/>
                  </a:lnTo>
                  <a:lnTo>
                    <a:pt x="247" y="292"/>
                  </a:lnTo>
                  <a:lnTo>
                    <a:pt x="238" y="282"/>
                  </a:lnTo>
                  <a:lnTo>
                    <a:pt x="231" y="269"/>
                  </a:lnTo>
                  <a:lnTo>
                    <a:pt x="221" y="258"/>
                  </a:lnTo>
                  <a:lnTo>
                    <a:pt x="214" y="244"/>
                  </a:lnTo>
                  <a:lnTo>
                    <a:pt x="207" y="232"/>
                  </a:lnTo>
                  <a:lnTo>
                    <a:pt x="198" y="216"/>
                  </a:lnTo>
                  <a:lnTo>
                    <a:pt x="192" y="205"/>
                  </a:lnTo>
                  <a:lnTo>
                    <a:pt x="185" y="191"/>
                  </a:lnTo>
                  <a:lnTo>
                    <a:pt x="180" y="176"/>
                  </a:lnTo>
                  <a:lnTo>
                    <a:pt x="173" y="163"/>
                  </a:lnTo>
                  <a:lnTo>
                    <a:pt x="168" y="146"/>
                  </a:lnTo>
                  <a:lnTo>
                    <a:pt x="252" y="135"/>
                  </a:lnTo>
                  <a:lnTo>
                    <a:pt x="38" y="0"/>
                  </a:lnTo>
                  <a:lnTo>
                    <a:pt x="0" y="201"/>
                  </a:lnTo>
                  <a:lnTo>
                    <a:pt x="81" y="182"/>
                  </a:lnTo>
                  <a:lnTo>
                    <a:pt x="87" y="200"/>
                  </a:lnTo>
                  <a:lnTo>
                    <a:pt x="95" y="217"/>
                  </a:lnTo>
                  <a:lnTo>
                    <a:pt x="102" y="234"/>
                  </a:lnTo>
                  <a:lnTo>
                    <a:pt x="110" y="247"/>
                  </a:lnTo>
                  <a:lnTo>
                    <a:pt x="115" y="261"/>
                  </a:lnTo>
                  <a:lnTo>
                    <a:pt x="122" y="274"/>
                  </a:lnTo>
                  <a:lnTo>
                    <a:pt x="131" y="288"/>
                  </a:lnTo>
                  <a:lnTo>
                    <a:pt x="137" y="300"/>
                  </a:lnTo>
                  <a:lnTo>
                    <a:pt x="145" y="311"/>
                  </a:lnTo>
                  <a:lnTo>
                    <a:pt x="152" y="324"/>
                  </a:lnTo>
                  <a:lnTo>
                    <a:pt x="163" y="340"/>
                  </a:lnTo>
                  <a:lnTo>
                    <a:pt x="171" y="352"/>
                  </a:lnTo>
                  <a:lnTo>
                    <a:pt x="180" y="362"/>
                  </a:lnTo>
                  <a:lnTo>
                    <a:pt x="188" y="374"/>
                  </a:lnTo>
                  <a:lnTo>
                    <a:pt x="199" y="386"/>
                  </a:lnTo>
                  <a:lnTo>
                    <a:pt x="210" y="398"/>
                  </a:lnTo>
                  <a:lnTo>
                    <a:pt x="219" y="408"/>
                  </a:lnTo>
                  <a:lnTo>
                    <a:pt x="229" y="419"/>
                  </a:lnTo>
                  <a:lnTo>
                    <a:pt x="240" y="431"/>
                  </a:lnTo>
                  <a:lnTo>
                    <a:pt x="252" y="442"/>
                  </a:lnTo>
                  <a:lnTo>
                    <a:pt x="261" y="452"/>
                  </a:lnTo>
                  <a:lnTo>
                    <a:pt x="272" y="461"/>
                  </a:lnTo>
                  <a:lnTo>
                    <a:pt x="283" y="469"/>
                  </a:lnTo>
                  <a:lnTo>
                    <a:pt x="294" y="479"/>
                  </a:lnTo>
                  <a:lnTo>
                    <a:pt x="303" y="487"/>
                  </a:lnTo>
                  <a:lnTo>
                    <a:pt x="317" y="496"/>
                  </a:lnTo>
                  <a:lnTo>
                    <a:pt x="329" y="504"/>
                  </a:lnTo>
                  <a:lnTo>
                    <a:pt x="340" y="513"/>
                  </a:lnTo>
                  <a:lnTo>
                    <a:pt x="352" y="518"/>
                  </a:lnTo>
                  <a:lnTo>
                    <a:pt x="365" y="526"/>
                  </a:lnTo>
                  <a:lnTo>
                    <a:pt x="375" y="532"/>
                  </a:lnTo>
                  <a:lnTo>
                    <a:pt x="384" y="537"/>
                  </a:lnTo>
                  <a:lnTo>
                    <a:pt x="398" y="545"/>
                  </a:lnTo>
                  <a:lnTo>
                    <a:pt x="411" y="551"/>
                  </a:lnTo>
                  <a:lnTo>
                    <a:pt x="423" y="555"/>
                  </a:lnTo>
                  <a:lnTo>
                    <a:pt x="435" y="560"/>
                  </a:lnTo>
                  <a:lnTo>
                    <a:pt x="447" y="564"/>
                  </a:lnTo>
                  <a:lnTo>
                    <a:pt x="460" y="569"/>
                  </a:lnTo>
                  <a:lnTo>
                    <a:pt x="472" y="575"/>
                  </a:lnTo>
                  <a:lnTo>
                    <a:pt x="485" y="579"/>
                  </a:lnTo>
                  <a:lnTo>
                    <a:pt x="499" y="584"/>
                  </a:lnTo>
                  <a:lnTo>
                    <a:pt x="509" y="586"/>
                  </a:lnTo>
                  <a:lnTo>
                    <a:pt x="520" y="589"/>
                  </a:lnTo>
                  <a:lnTo>
                    <a:pt x="529" y="591"/>
                  </a:lnTo>
                  <a:lnTo>
                    <a:pt x="535" y="593"/>
                  </a:lnTo>
                  <a:lnTo>
                    <a:pt x="541" y="594"/>
                  </a:lnTo>
                  <a:lnTo>
                    <a:pt x="547" y="595"/>
                  </a:lnTo>
                  <a:lnTo>
                    <a:pt x="553" y="596"/>
                  </a:lnTo>
                  <a:lnTo>
                    <a:pt x="560" y="597"/>
                  </a:lnTo>
                  <a:lnTo>
                    <a:pt x="569" y="597"/>
                  </a:lnTo>
                  <a:lnTo>
                    <a:pt x="575" y="598"/>
                  </a:lnTo>
                  <a:lnTo>
                    <a:pt x="582" y="600"/>
                  </a:lnTo>
                  <a:lnTo>
                    <a:pt x="589" y="600"/>
                  </a:lnTo>
                  <a:lnTo>
                    <a:pt x="597" y="602"/>
                  </a:lnTo>
                  <a:lnTo>
                    <a:pt x="605" y="602"/>
                  </a:lnTo>
                  <a:lnTo>
                    <a:pt x="613" y="603"/>
                  </a:lnTo>
                  <a:lnTo>
                    <a:pt x="620" y="603"/>
                  </a:lnTo>
                  <a:lnTo>
                    <a:pt x="626" y="604"/>
                  </a:lnTo>
                  <a:lnTo>
                    <a:pt x="634" y="603"/>
                  </a:lnTo>
                  <a:lnTo>
                    <a:pt x="640" y="603"/>
                  </a:lnTo>
                  <a:lnTo>
                    <a:pt x="649" y="604"/>
                  </a:lnTo>
                  <a:lnTo>
                    <a:pt x="654" y="603"/>
                  </a:lnTo>
                  <a:lnTo>
                    <a:pt x="660" y="602"/>
                  </a:lnTo>
                </a:path>
              </a:pathLst>
            </a:custGeom>
            <a:solidFill>
              <a:srgbClr val="CCCCFF"/>
            </a:solidFill>
            <a:ln w="12700" cap="rnd" cmpd="sng">
              <a:noFill/>
              <a:prstDash val="solid"/>
              <a:round/>
              <a:headEnd type="none" w="med" len="med"/>
              <a:tailEnd type="none" w="med" len="med"/>
            </a:ln>
          </p:spPr>
          <p:txBody>
            <a:bodyPr/>
            <a:lstStyle/>
            <a:p>
              <a:endParaRPr lang="en-US"/>
            </a:p>
          </p:txBody>
        </p:sp>
        <p:sp>
          <p:nvSpPr>
            <p:cNvPr id="133145" name="Freeform 24"/>
            <p:cNvSpPr>
              <a:spLocks/>
            </p:cNvSpPr>
            <p:nvPr/>
          </p:nvSpPr>
          <p:spPr bwMode="auto">
            <a:xfrm>
              <a:off x="1461" y="2415"/>
              <a:ext cx="721" cy="594"/>
            </a:xfrm>
            <a:custGeom>
              <a:avLst/>
              <a:gdLst>
                <a:gd name="T0" fmla="*/ 0 w 721"/>
                <a:gd name="T1" fmla="*/ 572 h 594"/>
                <a:gd name="T2" fmla="*/ 105 w 721"/>
                <a:gd name="T3" fmla="*/ 582 h 594"/>
                <a:gd name="T4" fmla="*/ 108 w 721"/>
                <a:gd name="T5" fmla="*/ 565 h 594"/>
                <a:gd name="T6" fmla="*/ 112 w 721"/>
                <a:gd name="T7" fmla="*/ 546 h 594"/>
                <a:gd name="T8" fmla="*/ 116 w 721"/>
                <a:gd name="T9" fmla="*/ 529 h 594"/>
                <a:gd name="T10" fmla="*/ 121 w 721"/>
                <a:gd name="T11" fmla="*/ 512 h 594"/>
                <a:gd name="T12" fmla="*/ 127 w 721"/>
                <a:gd name="T13" fmla="*/ 494 h 594"/>
                <a:gd name="T14" fmla="*/ 133 w 721"/>
                <a:gd name="T15" fmla="*/ 476 h 594"/>
                <a:gd name="T16" fmla="*/ 140 w 721"/>
                <a:gd name="T17" fmla="*/ 464 h 594"/>
                <a:gd name="T18" fmla="*/ 150 w 721"/>
                <a:gd name="T19" fmla="*/ 447 h 594"/>
                <a:gd name="T20" fmla="*/ 159 w 721"/>
                <a:gd name="T21" fmla="*/ 432 h 594"/>
                <a:gd name="T22" fmla="*/ 165 w 721"/>
                <a:gd name="T23" fmla="*/ 420 h 594"/>
                <a:gd name="T24" fmla="*/ 176 w 721"/>
                <a:gd name="T25" fmla="*/ 402 h 594"/>
                <a:gd name="T26" fmla="*/ 192 w 721"/>
                <a:gd name="T27" fmla="*/ 380 h 594"/>
                <a:gd name="T28" fmla="*/ 208 w 721"/>
                <a:gd name="T29" fmla="*/ 361 h 594"/>
                <a:gd name="T30" fmla="*/ 224 w 721"/>
                <a:gd name="T31" fmla="*/ 343 h 594"/>
                <a:gd name="T32" fmla="*/ 241 w 721"/>
                <a:gd name="T33" fmla="*/ 326 h 594"/>
                <a:gd name="T34" fmla="*/ 263 w 721"/>
                <a:gd name="T35" fmla="*/ 304 h 594"/>
                <a:gd name="T36" fmla="*/ 284 w 721"/>
                <a:gd name="T37" fmla="*/ 288 h 594"/>
                <a:gd name="T38" fmla="*/ 308 w 721"/>
                <a:gd name="T39" fmla="*/ 269 h 594"/>
                <a:gd name="T40" fmla="*/ 331 w 721"/>
                <a:gd name="T41" fmla="*/ 254 h 594"/>
                <a:gd name="T42" fmla="*/ 354 w 721"/>
                <a:gd name="T43" fmla="*/ 240 h 594"/>
                <a:gd name="T44" fmla="*/ 377 w 721"/>
                <a:gd name="T45" fmla="*/ 229 h 594"/>
                <a:gd name="T46" fmla="*/ 401 w 721"/>
                <a:gd name="T47" fmla="*/ 216 h 594"/>
                <a:gd name="T48" fmla="*/ 429 w 721"/>
                <a:gd name="T49" fmla="*/ 204 h 594"/>
                <a:gd name="T50" fmla="*/ 457 w 721"/>
                <a:gd name="T51" fmla="*/ 197 h 594"/>
                <a:gd name="T52" fmla="*/ 487 w 721"/>
                <a:gd name="T53" fmla="*/ 187 h 594"/>
                <a:gd name="T54" fmla="*/ 517 w 721"/>
                <a:gd name="T55" fmla="*/ 182 h 594"/>
                <a:gd name="T56" fmla="*/ 550 w 721"/>
                <a:gd name="T57" fmla="*/ 176 h 594"/>
                <a:gd name="T58" fmla="*/ 720 w 721"/>
                <a:gd name="T59" fmla="*/ 79 h 594"/>
                <a:gd name="T60" fmla="*/ 532 w 721"/>
                <a:gd name="T61" fmla="*/ 84 h 594"/>
                <a:gd name="T62" fmla="*/ 496 w 721"/>
                <a:gd name="T63" fmla="*/ 90 h 594"/>
                <a:gd name="T64" fmla="*/ 463 w 721"/>
                <a:gd name="T65" fmla="*/ 99 h 594"/>
                <a:gd name="T66" fmla="*/ 433 w 721"/>
                <a:gd name="T67" fmla="*/ 105 h 594"/>
                <a:gd name="T68" fmla="*/ 405 w 721"/>
                <a:gd name="T69" fmla="*/ 114 h 594"/>
                <a:gd name="T70" fmla="*/ 378 w 721"/>
                <a:gd name="T71" fmla="*/ 124 h 594"/>
                <a:gd name="T72" fmla="*/ 347 w 721"/>
                <a:gd name="T73" fmla="*/ 136 h 594"/>
                <a:gd name="T74" fmla="*/ 322 w 721"/>
                <a:gd name="T75" fmla="*/ 148 h 594"/>
                <a:gd name="T76" fmla="*/ 294 w 721"/>
                <a:gd name="T77" fmla="*/ 164 h 594"/>
                <a:gd name="T78" fmla="*/ 270 w 721"/>
                <a:gd name="T79" fmla="*/ 179 h 594"/>
                <a:gd name="T80" fmla="*/ 243 w 721"/>
                <a:gd name="T81" fmla="*/ 197 h 594"/>
                <a:gd name="T82" fmla="*/ 219 w 721"/>
                <a:gd name="T83" fmla="*/ 212 h 594"/>
                <a:gd name="T84" fmla="*/ 197 w 721"/>
                <a:gd name="T85" fmla="*/ 230 h 594"/>
                <a:gd name="T86" fmla="*/ 176 w 721"/>
                <a:gd name="T87" fmla="*/ 249 h 594"/>
                <a:gd name="T88" fmla="*/ 154 w 721"/>
                <a:gd name="T89" fmla="*/ 268 h 594"/>
                <a:gd name="T90" fmla="*/ 137 w 721"/>
                <a:gd name="T91" fmla="*/ 289 h 594"/>
                <a:gd name="T92" fmla="*/ 122 w 721"/>
                <a:gd name="T93" fmla="*/ 306 h 594"/>
                <a:gd name="T94" fmla="*/ 103 w 721"/>
                <a:gd name="T95" fmla="*/ 330 h 594"/>
                <a:gd name="T96" fmla="*/ 89 w 721"/>
                <a:gd name="T97" fmla="*/ 351 h 594"/>
                <a:gd name="T98" fmla="*/ 75 w 721"/>
                <a:gd name="T99" fmla="*/ 373 h 594"/>
                <a:gd name="T100" fmla="*/ 60 w 721"/>
                <a:gd name="T101" fmla="*/ 396 h 594"/>
                <a:gd name="T102" fmla="*/ 48 w 721"/>
                <a:gd name="T103" fmla="*/ 419 h 594"/>
                <a:gd name="T104" fmla="*/ 39 w 721"/>
                <a:gd name="T105" fmla="*/ 436 h 594"/>
                <a:gd name="T106" fmla="*/ 34 w 721"/>
                <a:gd name="T107" fmla="*/ 448 h 594"/>
                <a:gd name="T108" fmla="*/ 29 w 721"/>
                <a:gd name="T109" fmla="*/ 460 h 594"/>
                <a:gd name="T110" fmla="*/ 25 w 721"/>
                <a:gd name="T111" fmla="*/ 475 h 594"/>
                <a:gd name="T112" fmla="*/ 20 w 721"/>
                <a:gd name="T113" fmla="*/ 486 h 594"/>
                <a:gd name="T114" fmla="*/ 14 w 721"/>
                <a:gd name="T115" fmla="*/ 501 h 594"/>
                <a:gd name="T116" fmla="*/ 10 w 721"/>
                <a:gd name="T117" fmla="*/ 517 h 594"/>
                <a:gd name="T118" fmla="*/ 6 w 721"/>
                <a:gd name="T119" fmla="*/ 530 h 594"/>
                <a:gd name="T120" fmla="*/ 5 w 721"/>
                <a:gd name="T121" fmla="*/ 544 h 594"/>
                <a:gd name="T122" fmla="*/ 1 w 721"/>
                <a:gd name="T123" fmla="*/ 557 h 5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1"/>
                <a:gd name="T187" fmla="*/ 0 h 594"/>
                <a:gd name="T188" fmla="*/ 721 w 721"/>
                <a:gd name="T189" fmla="*/ 594 h 5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1" h="594">
                  <a:moveTo>
                    <a:pt x="2" y="564"/>
                  </a:moveTo>
                  <a:lnTo>
                    <a:pt x="0" y="572"/>
                  </a:lnTo>
                  <a:lnTo>
                    <a:pt x="101" y="593"/>
                  </a:lnTo>
                  <a:lnTo>
                    <a:pt x="105" y="582"/>
                  </a:lnTo>
                  <a:lnTo>
                    <a:pt x="105" y="574"/>
                  </a:lnTo>
                  <a:lnTo>
                    <a:pt x="108" y="565"/>
                  </a:lnTo>
                  <a:lnTo>
                    <a:pt x="109" y="556"/>
                  </a:lnTo>
                  <a:lnTo>
                    <a:pt x="112" y="546"/>
                  </a:lnTo>
                  <a:lnTo>
                    <a:pt x="114" y="537"/>
                  </a:lnTo>
                  <a:lnTo>
                    <a:pt x="116" y="529"/>
                  </a:lnTo>
                  <a:lnTo>
                    <a:pt x="118" y="520"/>
                  </a:lnTo>
                  <a:lnTo>
                    <a:pt x="121" y="512"/>
                  </a:lnTo>
                  <a:lnTo>
                    <a:pt x="125" y="503"/>
                  </a:lnTo>
                  <a:lnTo>
                    <a:pt x="127" y="494"/>
                  </a:lnTo>
                  <a:lnTo>
                    <a:pt x="131" y="484"/>
                  </a:lnTo>
                  <a:lnTo>
                    <a:pt x="133" y="476"/>
                  </a:lnTo>
                  <a:lnTo>
                    <a:pt x="139" y="470"/>
                  </a:lnTo>
                  <a:lnTo>
                    <a:pt x="140" y="464"/>
                  </a:lnTo>
                  <a:lnTo>
                    <a:pt x="145" y="454"/>
                  </a:lnTo>
                  <a:lnTo>
                    <a:pt x="150" y="447"/>
                  </a:lnTo>
                  <a:lnTo>
                    <a:pt x="155" y="438"/>
                  </a:lnTo>
                  <a:lnTo>
                    <a:pt x="159" y="432"/>
                  </a:lnTo>
                  <a:lnTo>
                    <a:pt x="162" y="426"/>
                  </a:lnTo>
                  <a:lnTo>
                    <a:pt x="165" y="420"/>
                  </a:lnTo>
                  <a:lnTo>
                    <a:pt x="171" y="410"/>
                  </a:lnTo>
                  <a:lnTo>
                    <a:pt x="176" y="402"/>
                  </a:lnTo>
                  <a:lnTo>
                    <a:pt x="184" y="391"/>
                  </a:lnTo>
                  <a:lnTo>
                    <a:pt x="192" y="380"/>
                  </a:lnTo>
                  <a:lnTo>
                    <a:pt x="197" y="371"/>
                  </a:lnTo>
                  <a:lnTo>
                    <a:pt x="208" y="361"/>
                  </a:lnTo>
                  <a:lnTo>
                    <a:pt x="216" y="350"/>
                  </a:lnTo>
                  <a:lnTo>
                    <a:pt x="224" y="343"/>
                  </a:lnTo>
                  <a:lnTo>
                    <a:pt x="233" y="333"/>
                  </a:lnTo>
                  <a:lnTo>
                    <a:pt x="241" y="326"/>
                  </a:lnTo>
                  <a:lnTo>
                    <a:pt x="251" y="315"/>
                  </a:lnTo>
                  <a:lnTo>
                    <a:pt x="263" y="304"/>
                  </a:lnTo>
                  <a:lnTo>
                    <a:pt x="273" y="295"/>
                  </a:lnTo>
                  <a:lnTo>
                    <a:pt x="284" y="288"/>
                  </a:lnTo>
                  <a:lnTo>
                    <a:pt x="296" y="276"/>
                  </a:lnTo>
                  <a:lnTo>
                    <a:pt x="308" y="269"/>
                  </a:lnTo>
                  <a:lnTo>
                    <a:pt x="319" y="263"/>
                  </a:lnTo>
                  <a:lnTo>
                    <a:pt x="331" y="254"/>
                  </a:lnTo>
                  <a:lnTo>
                    <a:pt x="343" y="247"/>
                  </a:lnTo>
                  <a:lnTo>
                    <a:pt x="354" y="240"/>
                  </a:lnTo>
                  <a:lnTo>
                    <a:pt x="366" y="234"/>
                  </a:lnTo>
                  <a:lnTo>
                    <a:pt x="377" y="229"/>
                  </a:lnTo>
                  <a:lnTo>
                    <a:pt x="391" y="223"/>
                  </a:lnTo>
                  <a:lnTo>
                    <a:pt x="401" y="216"/>
                  </a:lnTo>
                  <a:lnTo>
                    <a:pt x="417" y="212"/>
                  </a:lnTo>
                  <a:lnTo>
                    <a:pt x="429" y="204"/>
                  </a:lnTo>
                  <a:lnTo>
                    <a:pt x="444" y="201"/>
                  </a:lnTo>
                  <a:lnTo>
                    <a:pt x="457" y="197"/>
                  </a:lnTo>
                  <a:lnTo>
                    <a:pt x="475" y="191"/>
                  </a:lnTo>
                  <a:lnTo>
                    <a:pt x="487" y="187"/>
                  </a:lnTo>
                  <a:lnTo>
                    <a:pt x="502" y="183"/>
                  </a:lnTo>
                  <a:lnTo>
                    <a:pt x="517" y="182"/>
                  </a:lnTo>
                  <a:lnTo>
                    <a:pt x="533" y="178"/>
                  </a:lnTo>
                  <a:lnTo>
                    <a:pt x="550" y="176"/>
                  </a:lnTo>
                  <a:lnTo>
                    <a:pt x="543" y="260"/>
                  </a:lnTo>
                  <a:lnTo>
                    <a:pt x="720" y="79"/>
                  </a:lnTo>
                  <a:lnTo>
                    <a:pt x="531" y="0"/>
                  </a:lnTo>
                  <a:lnTo>
                    <a:pt x="532" y="84"/>
                  </a:lnTo>
                  <a:lnTo>
                    <a:pt x="513" y="86"/>
                  </a:lnTo>
                  <a:lnTo>
                    <a:pt x="496" y="90"/>
                  </a:lnTo>
                  <a:lnTo>
                    <a:pt x="477" y="94"/>
                  </a:lnTo>
                  <a:lnTo>
                    <a:pt x="463" y="99"/>
                  </a:lnTo>
                  <a:lnTo>
                    <a:pt x="449" y="100"/>
                  </a:lnTo>
                  <a:lnTo>
                    <a:pt x="433" y="105"/>
                  </a:lnTo>
                  <a:lnTo>
                    <a:pt x="419" y="111"/>
                  </a:lnTo>
                  <a:lnTo>
                    <a:pt x="405" y="114"/>
                  </a:lnTo>
                  <a:lnTo>
                    <a:pt x="393" y="119"/>
                  </a:lnTo>
                  <a:lnTo>
                    <a:pt x="378" y="124"/>
                  </a:lnTo>
                  <a:lnTo>
                    <a:pt x="361" y="131"/>
                  </a:lnTo>
                  <a:lnTo>
                    <a:pt x="347" y="136"/>
                  </a:lnTo>
                  <a:lnTo>
                    <a:pt x="336" y="142"/>
                  </a:lnTo>
                  <a:lnTo>
                    <a:pt x="322" y="148"/>
                  </a:lnTo>
                  <a:lnTo>
                    <a:pt x="308" y="156"/>
                  </a:lnTo>
                  <a:lnTo>
                    <a:pt x="294" y="164"/>
                  </a:lnTo>
                  <a:lnTo>
                    <a:pt x="284" y="172"/>
                  </a:lnTo>
                  <a:lnTo>
                    <a:pt x="270" y="179"/>
                  </a:lnTo>
                  <a:lnTo>
                    <a:pt x="256" y="187"/>
                  </a:lnTo>
                  <a:lnTo>
                    <a:pt x="243" y="197"/>
                  </a:lnTo>
                  <a:lnTo>
                    <a:pt x="231" y="203"/>
                  </a:lnTo>
                  <a:lnTo>
                    <a:pt x="219" y="212"/>
                  </a:lnTo>
                  <a:lnTo>
                    <a:pt x="210" y="222"/>
                  </a:lnTo>
                  <a:lnTo>
                    <a:pt x="197" y="230"/>
                  </a:lnTo>
                  <a:lnTo>
                    <a:pt x="187" y="237"/>
                  </a:lnTo>
                  <a:lnTo>
                    <a:pt x="176" y="249"/>
                  </a:lnTo>
                  <a:lnTo>
                    <a:pt x="166" y="259"/>
                  </a:lnTo>
                  <a:lnTo>
                    <a:pt x="154" y="268"/>
                  </a:lnTo>
                  <a:lnTo>
                    <a:pt x="147" y="279"/>
                  </a:lnTo>
                  <a:lnTo>
                    <a:pt x="137" y="289"/>
                  </a:lnTo>
                  <a:lnTo>
                    <a:pt x="129" y="299"/>
                  </a:lnTo>
                  <a:lnTo>
                    <a:pt x="122" y="306"/>
                  </a:lnTo>
                  <a:lnTo>
                    <a:pt x="111" y="319"/>
                  </a:lnTo>
                  <a:lnTo>
                    <a:pt x="103" y="330"/>
                  </a:lnTo>
                  <a:lnTo>
                    <a:pt x="96" y="341"/>
                  </a:lnTo>
                  <a:lnTo>
                    <a:pt x="89" y="351"/>
                  </a:lnTo>
                  <a:lnTo>
                    <a:pt x="82" y="363"/>
                  </a:lnTo>
                  <a:lnTo>
                    <a:pt x="75" y="373"/>
                  </a:lnTo>
                  <a:lnTo>
                    <a:pt x="66" y="385"/>
                  </a:lnTo>
                  <a:lnTo>
                    <a:pt x="60" y="396"/>
                  </a:lnTo>
                  <a:lnTo>
                    <a:pt x="53" y="409"/>
                  </a:lnTo>
                  <a:lnTo>
                    <a:pt x="48" y="419"/>
                  </a:lnTo>
                  <a:lnTo>
                    <a:pt x="43" y="429"/>
                  </a:lnTo>
                  <a:lnTo>
                    <a:pt x="39" y="436"/>
                  </a:lnTo>
                  <a:lnTo>
                    <a:pt x="36" y="442"/>
                  </a:lnTo>
                  <a:lnTo>
                    <a:pt x="34" y="448"/>
                  </a:lnTo>
                  <a:lnTo>
                    <a:pt x="31" y="454"/>
                  </a:lnTo>
                  <a:lnTo>
                    <a:pt x="29" y="460"/>
                  </a:lnTo>
                  <a:lnTo>
                    <a:pt x="28" y="466"/>
                  </a:lnTo>
                  <a:lnTo>
                    <a:pt x="25" y="475"/>
                  </a:lnTo>
                  <a:lnTo>
                    <a:pt x="23" y="480"/>
                  </a:lnTo>
                  <a:lnTo>
                    <a:pt x="20" y="486"/>
                  </a:lnTo>
                  <a:lnTo>
                    <a:pt x="18" y="493"/>
                  </a:lnTo>
                  <a:lnTo>
                    <a:pt x="14" y="501"/>
                  </a:lnTo>
                  <a:lnTo>
                    <a:pt x="13" y="509"/>
                  </a:lnTo>
                  <a:lnTo>
                    <a:pt x="10" y="517"/>
                  </a:lnTo>
                  <a:lnTo>
                    <a:pt x="8" y="524"/>
                  </a:lnTo>
                  <a:lnTo>
                    <a:pt x="6" y="530"/>
                  </a:lnTo>
                  <a:lnTo>
                    <a:pt x="5" y="538"/>
                  </a:lnTo>
                  <a:lnTo>
                    <a:pt x="5" y="544"/>
                  </a:lnTo>
                  <a:lnTo>
                    <a:pt x="2" y="551"/>
                  </a:lnTo>
                  <a:lnTo>
                    <a:pt x="1" y="557"/>
                  </a:lnTo>
                  <a:lnTo>
                    <a:pt x="2" y="564"/>
                  </a:lnTo>
                </a:path>
              </a:pathLst>
            </a:custGeom>
            <a:solidFill>
              <a:srgbClr val="CCCCFF"/>
            </a:solidFill>
            <a:ln w="12700" cap="rnd" cmpd="sng">
              <a:noFill/>
              <a:prstDash val="solid"/>
              <a:round/>
              <a:headEnd type="none" w="med" len="med"/>
              <a:tailEnd type="none" w="med" len="med"/>
            </a:ln>
          </p:spPr>
          <p:txBody>
            <a:bodyPr/>
            <a:lstStyle/>
            <a:p>
              <a:endParaRPr lang="en-US"/>
            </a:p>
          </p:txBody>
        </p:sp>
      </p:grpSp>
      <p:sp>
        <p:nvSpPr>
          <p:cNvPr id="133125" name="Rectangle 25"/>
          <p:cNvSpPr>
            <a:spLocks noChangeArrowheads="1"/>
          </p:cNvSpPr>
          <p:nvPr/>
        </p:nvSpPr>
        <p:spPr bwMode="auto">
          <a:xfrm>
            <a:off x="1619250" y="125413"/>
            <a:ext cx="7524750" cy="855662"/>
          </a:xfrm>
          <a:prstGeom prst="rect">
            <a:avLst/>
          </a:prstGeom>
          <a:noFill/>
          <a:ln w="9525">
            <a:noFill/>
            <a:miter lim="800000"/>
            <a:headEnd/>
            <a:tailEnd/>
          </a:ln>
        </p:spPr>
        <p:txBody>
          <a:bodyPr anchor="ctr"/>
          <a:lstStyle/>
          <a:p>
            <a:r>
              <a:rPr lang="en-US" sz="3200">
                <a:solidFill>
                  <a:schemeClr val="bg1"/>
                </a:solidFill>
                <a:latin typeface="Gill Sans MT" pitchFamily="34" charset="0"/>
              </a:rPr>
              <a:t>The process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“Fools rush in where angels fear to tread...”</a:t>
            </a:r>
          </a:p>
        </p:txBody>
      </p:sp>
      <p:sp>
        <p:nvSpPr>
          <p:cNvPr id="270339" name="Rectangle 3"/>
          <p:cNvSpPr>
            <a:spLocks noGrp="1" noChangeArrowheads="1"/>
          </p:cNvSpPr>
          <p:nvPr>
            <p:ph type="body" idx="1"/>
          </p:nvPr>
        </p:nvSpPr>
        <p:spPr/>
        <p:txBody>
          <a:bodyPr/>
          <a:lstStyle/>
          <a:p>
            <a:pPr eaLnBrk="1" hangingPunct="1">
              <a:lnSpc>
                <a:spcPct val="90000"/>
              </a:lnSpc>
            </a:pPr>
            <a:r>
              <a:rPr lang="en-US" smtClean="0"/>
              <a:t>Do I have to do a survey?</a:t>
            </a:r>
          </a:p>
          <a:p>
            <a:pPr lvl="1" eaLnBrk="1" hangingPunct="1">
              <a:lnSpc>
                <a:spcPct val="90000"/>
              </a:lnSpc>
            </a:pPr>
            <a:r>
              <a:rPr lang="en-US" smtClean="0"/>
              <a:t>Has this been done by someone else?</a:t>
            </a:r>
          </a:p>
          <a:p>
            <a:pPr lvl="1" eaLnBrk="1" hangingPunct="1">
              <a:lnSpc>
                <a:spcPct val="90000"/>
              </a:lnSpc>
            </a:pPr>
            <a:r>
              <a:rPr lang="en-US" smtClean="0"/>
              <a:t>Literature search</a:t>
            </a:r>
          </a:p>
          <a:p>
            <a:pPr lvl="1" eaLnBrk="1" hangingPunct="1">
              <a:lnSpc>
                <a:spcPct val="90000"/>
              </a:lnSpc>
            </a:pPr>
            <a:r>
              <a:rPr lang="en-US" smtClean="0"/>
              <a:t>Published Statistics/Other Government agencies</a:t>
            </a:r>
          </a:p>
          <a:p>
            <a:pPr lvl="1" eaLnBrk="1" hangingPunct="1">
              <a:lnSpc>
                <a:spcPct val="90000"/>
              </a:lnSpc>
            </a:pPr>
            <a:r>
              <a:rPr lang="en-US" smtClean="0"/>
              <a:t>Surrogate information - proxies</a:t>
            </a:r>
          </a:p>
          <a:p>
            <a:pPr lvl="1" eaLnBrk="1" hangingPunct="1">
              <a:lnSpc>
                <a:spcPct val="90000"/>
              </a:lnSpc>
            </a:pPr>
            <a:r>
              <a:rPr lang="en-US" smtClean="0"/>
              <a:t>Expert advice</a:t>
            </a:r>
          </a:p>
          <a:p>
            <a:pPr eaLnBrk="1" hangingPunct="1">
              <a:lnSpc>
                <a:spcPct val="90000"/>
              </a:lnSpc>
              <a:buFont typeface="Wingdings" pitchFamily="2" charset="2"/>
              <a:buNone/>
            </a:pPr>
            <a:endParaRPr lang="en-US"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0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0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0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AU" smtClean="0"/>
              <a:t>Is it worth all the effort?</a:t>
            </a:r>
          </a:p>
        </p:txBody>
      </p:sp>
      <p:sp>
        <p:nvSpPr>
          <p:cNvPr id="134147" name="Rectangle 3"/>
          <p:cNvSpPr>
            <a:spLocks noGrp="1" noChangeArrowheads="1"/>
          </p:cNvSpPr>
          <p:nvPr>
            <p:ph type="body" idx="1"/>
          </p:nvPr>
        </p:nvSpPr>
        <p:spPr/>
        <p:txBody>
          <a:bodyPr/>
          <a:lstStyle/>
          <a:p>
            <a:pPr eaLnBrk="1" hangingPunct="1"/>
            <a:r>
              <a:rPr lang="en-AU" smtClean="0"/>
              <a:t>Compared to the alternative?</a:t>
            </a:r>
          </a:p>
          <a:p>
            <a:pPr eaLnBrk="1" hangingPunct="1"/>
            <a:r>
              <a:rPr lang="en-AU" smtClean="0"/>
              <a:t>Yes. Because reputable surveying organisations consistently do good work </a:t>
            </a:r>
          </a:p>
          <a:p>
            <a:pPr eaLnBrk="1" hangingPunct="1"/>
            <a:r>
              <a:rPr lang="en-AU" smtClean="0"/>
              <a:t>In spite of the difficulties, surveys correctly conducted are still the best objective measure of the state of the views of the population of interest</a:t>
            </a:r>
          </a:p>
        </p:txBody>
      </p:sp>
    </p:spTree>
    <p:custDataLst>
      <p:tags r:id="rId1"/>
    </p:custData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AU" smtClean="0"/>
              <a:t>A quote …</a:t>
            </a:r>
          </a:p>
        </p:txBody>
      </p:sp>
      <p:sp>
        <p:nvSpPr>
          <p:cNvPr id="135171" name="Rectangle 3"/>
          <p:cNvSpPr>
            <a:spLocks noGrp="1" noChangeArrowheads="1"/>
          </p:cNvSpPr>
          <p:nvPr>
            <p:ph type="body" sz="half" idx="1"/>
          </p:nvPr>
        </p:nvSpPr>
        <p:spPr>
          <a:xfrm>
            <a:off x="611188" y="1484313"/>
            <a:ext cx="8281987" cy="4997450"/>
          </a:xfrm>
        </p:spPr>
        <p:txBody>
          <a:bodyPr/>
          <a:lstStyle/>
          <a:p>
            <a:pPr eaLnBrk="1" hangingPunct="1">
              <a:buFont typeface="Wingdings" pitchFamily="2" charset="2"/>
              <a:buNone/>
            </a:pPr>
            <a:endParaRPr lang="en-AU" sz="2000" smtClean="0"/>
          </a:p>
          <a:p>
            <a:pPr lvl="1" algn="ctr" eaLnBrk="1" hangingPunct="1">
              <a:buFont typeface="Wingdings" pitchFamily="2" charset="2"/>
              <a:buNone/>
            </a:pPr>
            <a:r>
              <a:rPr lang="en-AU" sz="3800" smtClean="0"/>
              <a:t>“Why do they call it common sense? </a:t>
            </a:r>
          </a:p>
          <a:p>
            <a:pPr lvl="1" algn="ctr" eaLnBrk="1" hangingPunct="1">
              <a:buFont typeface="Wingdings" pitchFamily="2" charset="2"/>
              <a:buNone/>
            </a:pPr>
            <a:r>
              <a:rPr lang="en-AU" sz="3800" smtClean="0"/>
              <a:t>It isn’t that common.” </a:t>
            </a:r>
          </a:p>
          <a:p>
            <a:pPr lvl="1" algn="ctr" eaLnBrk="1" hangingPunct="1">
              <a:buFont typeface="Wingdings" pitchFamily="2" charset="2"/>
              <a:buNone/>
            </a:pPr>
            <a:r>
              <a:rPr lang="en-AU" sz="3800" smtClean="0"/>
              <a:t>			</a:t>
            </a:r>
            <a:r>
              <a:rPr lang="en-AU" sz="3800" i="1" smtClean="0"/>
              <a:t>- Mark Twain</a:t>
            </a:r>
          </a:p>
        </p:txBody>
      </p:sp>
      <p:pic>
        <p:nvPicPr>
          <p:cNvPr id="135172" name="Picture 4" descr="Twain1">
            <a:hlinkClick r:id="rId4"/>
          </p:cNvPr>
          <p:cNvPicPr>
            <a:picLocks noChangeAspect="1" noChangeArrowheads="1"/>
          </p:cNvPicPr>
          <p:nvPr>
            <p:ph sz="half" idx="2"/>
          </p:nvPr>
        </p:nvPicPr>
        <p:blipFill>
          <a:blip r:embed="rId5" cstate="print"/>
          <a:srcRect/>
          <a:stretch>
            <a:fillRect/>
          </a:stretch>
        </p:blipFill>
        <p:spPr>
          <a:xfrm>
            <a:off x="1979613" y="4365625"/>
            <a:ext cx="1712912" cy="1905000"/>
          </a:xfrm>
          <a:ln w="38100">
            <a:solidFill>
              <a:schemeClr val="bg1"/>
            </a:solidFill>
          </a:ln>
        </p:spPr>
      </p:pic>
    </p:spTree>
    <p:custDataLst>
      <p:tags r:id="rId1"/>
    </p:custData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Grp="1" noChangeArrowheads="1"/>
          </p:cNvSpPr>
          <p:nvPr>
            <p:ph type="ctrTitle"/>
          </p:nvPr>
        </p:nvSpPr>
        <p:spPr/>
        <p:txBody>
          <a:bodyPr/>
          <a:lstStyle/>
          <a:p>
            <a:pPr algn="ctr" eaLnBrk="1" hangingPunct="1"/>
            <a:r>
              <a:rPr lang="en-NZ" sz="4400" smtClean="0"/>
              <a:t>Fini</a:t>
            </a:r>
          </a:p>
        </p:txBody>
      </p:sp>
      <p:sp>
        <p:nvSpPr>
          <p:cNvPr id="136195" name="Rectangle 5"/>
          <p:cNvSpPr>
            <a:spLocks noGrp="1" noChangeArrowheads="1"/>
          </p:cNvSpPr>
          <p:nvPr>
            <p:ph type="subTitle" idx="1"/>
          </p:nvPr>
        </p:nvSpPr>
        <p:spPr/>
        <p:txBody>
          <a:bodyPr/>
          <a:lstStyle/>
          <a:p>
            <a:pPr eaLnBrk="1" hangingPunct="1"/>
            <a:endParaRPr lang="en-US" smtClean="0"/>
          </a:p>
        </p:txBody>
      </p:sp>
    </p:spTree>
    <p:custDataLst>
      <p:tags r:id="rId1"/>
    </p:custData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
          <p:cNvSpPr>
            <a:spLocks noGrp="1" noChangeArrowheads="1"/>
          </p:cNvSpPr>
          <p:nvPr>
            <p:ph type="ctrTitle"/>
          </p:nvPr>
        </p:nvSpPr>
        <p:spPr/>
        <p:txBody>
          <a:bodyPr/>
          <a:lstStyle/>
          <a:p>
            <a:pPr algn="ctr" eaLnBrk="1" hangingPunct="1"/>
            <a:r>
              <a:rPr lang="en-NZ" sz="4400" smtClean="0"/>
              <a:t>Presentation</a:t>
            </a:r>
          </a:p>
        </p:txBody>
      </p:sp>
      <p:sp>
        <p:nvSpPr>
          <p:cNvPr id="137219" name="Rectangle 5"/>
          <p:cNvSpPr>
            <a:spLocks noGrp="1" noChangeArrowheads="1"/>
          </p:cNvSpPr>
          <p:nvPr>
            <p:ph type="subTitle" idx="1"/>
          </p:nvPr>
        </p:nvSpPr>
        <p:spPr/>
        <p:txBody>
          <a:bodyPr/>
          <a:lstStyle/>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p:txBody>
          <a:bodyPr/>
          <a:lstStyle/>
          <a:p>
            <a:pPr algn="ctr" eaLnBrk="1" hangingPunct="1"/>
            <a:r>
              <a:rPr lang="en-NZ" sz="4400" smtClean="0"/>
              <a:t>Crime &amp; punishment case study</a:t>
            </a:r>
          </a:p>
        </p:txBody>
      </p:sp>
      <p:sp>
        <p:nvSpPr>
          <p:cNvPr id="138243" name="Rectangle 3"/>
          <p:cNvSpPr>
            <a:spLocks noGrp="1" noChangeArrowheads="1"/>
          </p:cNvSpPr>
          <p:nvPr>
            <p:ph type="subTitle" idx="1"/>
          </p:nvPr>
        </p:nvSpPr>
        <p:spPr/>
        <p:txBody>
          <a:bodyPr/>
          <a:lstStyle/>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p:txBody>
          <a:bodyPr/>
          <a:lstStyle/>
          <a:p>
            <a:pPr algn="ctr" eaLnBrk="1" hangingPunct="1"/>
            <a:r>
              <a:rPr lang="en-NZ" sz="4400" smtClean="0"/>
              <a:t>‘Big drink’ proposal</a:t>
            </a:r>
          </a:p>
        </p:txBody>
      </p:sp>
      <p:sp>
        <p:nvSpPr>
          <p:cNvPr id="139267" name="Rectangle 3"/>
          <p:cNvSpPr>
            <a:spLocks noGrp="1" noChangeArrowheads="1"/>
          </p:cNvSpPr>
          <p:nvPr>
            <p:ph type="subTitle" idx="1"/>
          </p:nvPr>
        </p:nvSpPr>
        <p:spPr/>
        <p:txBody>
          <a:bodyPr/>
          <a:lstStyle/>
          <a:p>
            <a:pPr eaLnBrk="1" hangingPunct="1"/>
            <a:endParaRPr lang="en-US" smtClean="0"/>
          </a:p>
        </p:txBody>
      </p:sp>
    </p:spTree>
    <p:custDataLst>
      <p:tags r:id="rId1"/>
    </p:custData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p:txBody>
          <a:bodyPr/>
          <a:lstStyle/>
          <a:p>
            <a:pPr algn="ctr" eaLnBrk="1" hangingPunct="1"/>
            <a:r>
              <a:rPr lang="en-NZ" sz="4400" smtClean="0"/>
              <a:t>Statistics NZ’s</a:t>
            </a:r>
            <a:br>
              <a:rPr lang="en-NZ" sz="4400" smtClean="0"/>
            </a:br>
            <a:r>
              <a:rPr lang="en-NZ" sz="4400" smtClean="0"/>
              <a:t>A Guide To Good Survey Design</a:t>
            </a:r>
          </a:p>
        </p:txBody>
      </p:sp>
      <p:sp>
        <p:nvSpPr>
          <p:cNvPr id="140291" name="Rectangle 3"/>
          <p:cNvSpPr>
            <a:spLocks noGrp="1" noChangeArrowheads="1"/>
          </p:cNvSpPr>
          <p:nvPr>
            <p:ph type="subTitle" idx="1"/>
          </p:nvPr>
        </p:nvSpPr>
        <p:spPr/>
        <p:txBody>
          <a:bodyPr/>
          <a:lstStyle/>
          <a:p>
            <a:pPr eaLnBrk="1" hangingPunct="1"/>
            <a:endParaRPr lang="en-US" smtClean="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Motivating case study: crime &amp; punishment</a:t>
            </a:r>
          </a:p>
        </p:txBody>
      </p:sp>
      <p:sp>
        <p:nvSpPr>
          <p:cNvPr id="18435" name="Rectangle 7"/>
          <p:cNvSpPr>
            <a:spLocks noGrp="1" noChangeArrowheads="1" noTextEdit="1"/>
          </p:cNvSpPr>
          <p:nvPr>
            <p:ph type="media" sz="half" idx="1"/>
          </p:nvPr>
        </p:nvSpPr>
        <p:spPr/>
      </p:sp>
      <p:sp>
        <p:nvSpPr>
          <p:cNvPr id="286724" name="Rectangle 4"/>
          <p:cNvSpPr>
            <a:spLocks noGrp="1" noChangeArrowheads="1"/>
          </p:cNvSpPr>
          <p:nvPr>
            <p:ph type="body" sz="half" idx="2"/>
          </p:nvPr>
        </p:nvSpPr>
        <p:spPr/>
        <p:txBody>
          <a:bodyPr/>
          <a:lstStyle/>
          <a:p>
            <a:pPr eaLnBrk="1" hangingPunct="1"/>
            <a:r>
              <a:rPr lang="en-US" smtClean="0"/>
              <a:t>Introduction 1</a:t>
            </a:r>
          </a:p>
          <a:p>
            <a:pPr lvl="1" eaLnBrk="1" hangingPunct="1"/>
            <a:r>
              <a:rPr lang="en-US" smtClean="0"/>
              <a:t>1.1 National surveys overseas </a:t>
            </a:r>
          </a:p>
          <a:p>
            <a:pPr lvl="1" eaLnBrk="1" hangingPunct="1"/>
            <a:r>
              <a:rPr lang="en-US" smtClean="0"/>
              <a:t>1.2 Research at home </a:t>
            </a:r>
          </a:p>
          <a:p>
            <a:pPr lvl="1" eaLnBrk="1" hangingPunct="1"/>
            <a:r>
              <a:rPr lang="en-US" smtClean="0"/>
              <a:t>1.3 The present study</a:t>
            </a:r>
          </a:p>
          <a:p>
            <a:pPr eaLnBrk="1" hangingPunct="1">
              <a:buFont typeface="Wingdings" pitchFamily="2" charset="2"/>
              <a:buNone/>
            </a:pPr>
            <a:endParaRPr lang="en-US" smtClean="0"/>
          </a:p>
        </p:txBody>
      </p:sp>
      <p:pic>
        <p:nvPicPr>
          <p:cNvPr id="18437" name="Picture 5"/>
          <p:cNvPicPr>
            <a:picLocks noChangeAspect="1" noChangeArrowheads="1"/>
          </p:cNvPicPr>
          <p:nvPr/>
        </p:nvPicPr>
        <p:blipFill>
          <a:blip r:embed="rId4" cstate="print"/>
          <a:srcRect/>
          <a:stretch>
            <a:fillRect/>
          </a:stretch>
        </p:blipFill>
        <p:spPr bwMode="auto">
          <a:xfrm>
            <a:off x="684213" y="1628775"/>
            <a:ext cx="3816350" cy="4679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2800" smtClean="0"/>
              <a:t>Published Stats/proxies example: </a:t>
            </a:r>
            <a:br>
              <a:rPr lang="en-US" sz="2800" smtClean="0"/>
            </a:br>
            <a:r>
              <a:rPr lang="en-US" sz="2800" smtClean="0"/>
              <a:t>Race and politics in New Caledonia</a:t>
            </a:r>
          </a:p>
        </p:txBody>
      </p:sp>
      <p:sp>
        <p:nvSpPr>
          <p:cNvPr id="272387" name="Rectangle 3"/>
          <p:cNvSpPr>
            <a:spLocks noGrp="1" noChangeArrowheads="1"/>
          </p:cNvSpPr>
          <p:nvPr>
            <p:ph type="body" idx="1"/>
          </p:nvPr>
        </p:nvSpPr>
        <p:spPr/>
        <p:txBody>
          <a:bodyPr/>
          <a:lstStyle/>
          <a:p>
            <a:pPr eaLnBrk="1" hangingPunct="1">
              <a:lnSpc>
                <a:spcPct val="90000"/>
              </a:lnSpc>
            </a:pPr>
            <a:r>
              <a:rPr lang="en-US" smtClean="0"/>
              <a:t>Recent presidential election in France – and therefore New Caledonia</a:t>
            </a:r>
          </a:p>
          <a:p>
            <a:pPr eaLnBrk="1" hangingPunct="1">
              <a:lnSpc>
                <a:spcPct val="90000"/>
              </a:lnSpc>
            </a:pPr>
            <a:r>
              <a:rPr lang="en-US" smtClean="0">
                <a:solidFill>
                  <a:schemeClr val="bg1"/>
                </a:solidFill>
              </a:rPr>
              <a:t> Nicolas Sarkozy and Ségolène Royal</a:t>
            </a:r>
          </a:p>
          <a:p>
            <a:pPr eaLnBrk="1" hangingPunct="1">
              <a:lnSpc>
                <a:spcPct val="90000"/>
              </a:lnSpc>
            </a:pPr>
            <a:r>
              <a:rPr lang="en-US" smtClean="0"/>
              <a:t>Anecdotal evidence  suggests Kanaks (Melanesians) were more likely to vote for </a:t>
            </a:r>
            <a:r>
              <a:rPr lang="en-US" smtClean="0">
                <a:solidFill>
                  <a:schemeClr val="bg1"/>
                </a:solidFill>
              </a:rPr>
              <a:t>Ségolène</a:t>
            </a:r>
          </a:p>
          <a:p>
            <a:pPr eaLnBrk="1" hangingPunct="1">
              <a:lnSpc>
                <a:spcPct val="90000"/>
              </a:lnSpc>
            </a:pPr>
            <a:r>
              <a:rPr lang="en-US" smtClean="0">
                <a:solidFill>
                  <a:schemeClr val="bg1"/>
                </a:solidFill>
              </a:rPr>
              <a:t>Election results available by region</a:t>
            </a:r>
          </a:p>
          <a:p>
            <a:pPr eaLnBrk="1" hangingPunct="1">
              <a:lnSpc>
                <a:spcPct val="90000"/>
              </a:lnSpc>
            </a:pPr>
            <a:r>
              <a:rPr lang="en-US" smtClean="0">
                <a:solidFill>
                  <a:schemeClr val="bg1"/>
                </a:solidFill>
              </a:rPr>
              <a:t>No ethnicity question in latest census</a:t>
            </a:r>
          </a:p>
          <a:p>
            <a:pPr eaLnBrk="1" hangingPunct="1">
              <a:lnSpc>
                <a:spcPct val="90000"/>
              </a:lnSpc>
              <a:buFont typeface="Wingdings" pitchFamily="2" charset="2"/>
              <a:buNone/>
            </a:pPr>
            <a:r>
              <a:rPr lang="en-US" smtClean="0">
                <a:solidFill>
                  <a:schemeClr val="bg1"/>
                </a:solidFill>
              </a:rPr>
              <a:t>   (2004) – Chirac banned it </a:t>
            </a:r>
          </a:p>
        </p:txBody>
      </p:sp>
      <p:pic>
        <p:nvPicPr>
          <p:cNvPr id="272388" name="Picture 4" descr="royale-sarkozy"/>
          <p:cNvPicPr>
            <a:picLocks noChangeAspect="1" noChangeArrowheads="1"/>
          </p:cNvPicPr>
          <p:nvPr/>
        </p:nvPicPr>
        <p:blipFill>
          <a:blip r:embed="rId4" cstate="print"/>
          <a:srcRect/>
          <a:stretch>
            <a:fillRect/>
          </a:stretch>
        </p:blipFill>
        <p:spPr bwMode="auto">
          <a:xfrm>
            <a:off x="6588125" y="2276475"/>
            <a:ext cx="2181225" cy="1136650"/>
          </a:xfrm>
          <a:prstGeom prst="rect">
            <a:avLst/>
          </a:prstGeom>
          <a:noFill/>
          <a:ln w="9525">
            <a:noFill/>
            <a:miter lim="800000"/>
            <a:headEnd/>
            <a:tailEnd/>
          </a:ln>
        </p:spPr>
      </p:pic>
      <p:grpSp>
        <p:nvGrpSpPr>
          <p:cNvPr id="2" name="Group 8"/>
          <p:cNvGrpSpPr>
            <a:grpSpLocks/>
          </p:cNvGrpSpPr>
          <p:nvPr/>
        </p:nvGrpSpPr>
        <p:grpSpPr bwMode="auto">
          <a:xfrm>
            <a:off x="6877050" y="4076700"/>
            <a:ext cx="1874838" cy="2592388"/>
            <a:chOff x="4332" y="2568"/>
            <a:chExt cx="1181" cy="1633"/>
          </a:xfrm>
        </p:grpSpPr>
        <p:sp>
          <p:nvSpPr>
            <p:cNvPr id="19462" name="Rectangle 6"/>
            <p:cNvSpPr>
              <a:spLocks noChangeArrowheads="1"/>
            </p:cNvSpPr>
            <p:nvPr/>
          </p:nvSpPr>
          <p:spPr bwMode="auto">
            <a:xfrm>
              <a:off x="4332" y="3521"/>
              <a:ext cx="1179" cy="680"/>
            </a:xfrm>
            <a:prstGeom prst="rect">
              <a:avLst/>
            </a:prstGeom>
            <a:solidFill>
              <a:schemeClr val="accent1"/>
            </a:solidFill>
            <a:ln w="9525">
              <a:solidFill>
                <a:schemeClr val="tx1"/>
              </a:solidFill>
              <a:miter lim="800000"/>
              <a:headEnd/>
              <a:tailEnd/>
            </a:ln>
          </p:spPr>
          <p:txBody>
            <a:bodyPr wrap="none" anchor="ctr"/>
            <a:lstStyle/>
            <a:p>
              <a:pPr algn="ctr"/>
              <a:r>
                <a:rPr lang="en-US"/>
                <a:t>s</a:t>
              </a:r>
            </a:p>
          </p:txBody>
        </p:sp>
        <p:pic>
          <p:nvPicPr>
            <p:cNvPr id="19463" name="Picture 5" descr="Republique"/>
            <p:cNvPicPr>
              <a:picLocks noChangeAspect="1" noChangeArrowheads="1"/>
            </p:cNvPicPr>
            <p:nvPr/>
          </p:nvPicPr>
          <p:blipFill>
            <a:blip r:embed="rId5" cstate="print"/>
            <a:srcRect/>
            <a:stretch>
              <a:fillRect/>
            </a:stretch>
          </p:blipFill>
          <p:spPr bwMode="auto">
            <a:xfrm>
              <a:off x="4422" y="3566"/>
              <a:ext cx="997" cy="585"/>
            </a:xfrm>
            <a:prstGeom prst="rect">
              <a:avLst/>
            </a:prstGeom>
            <a:noFill/>
            <a:ln w="9525">
              <a:noFill/>
              <a:miter lim="800000"/>
              <a:headEnd/>
              <a:tailEnd/>
            </a:ln>
          </p:spPr>
        </p:pic>
        <p:pic>
          <p:nvPicPr>
            <p:cNvPr id="19464" name="Picture 7" descr="chirac"/>
            <p:cNvPicPr>
              <a:picLocks noChangeAspect="1" noChangeArrowheads="1"/>
            </p:cNvPicPr>
            <p:nvPr/>
          </p:nvPicPr>
          <p:blipFill>
            <a:blip r:embed="rId6" cstate="print"/>
            <a:srcRect/>
            <a:stretch>
              <a:fillRect/>
            </a:stretch>
          </p:blipFill>
          <p:spPr bwMode="auto">
            <a:xfrm>
              <a:off x="4332" y="2568"/>
              <a:ext cx="1181" cy="950"/>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 calcmode="lin" valueType="num">
                                      <p:cBhvr additive="base">
                                        <p:cTn id="7" dur="500" fill="hold"/>
                                        <p:tgtEl>
                                          <p:spTgt spid="272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2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2387">
                                            <p:txEl>
                                              <p:pRg st="1" end="1"/>
                                            </p:txEl>
                                          </p:spTgt>
                                        </p:tgtEl>
                                        <p:attrNameLst>
                                          <p:attrName>style.visibility</p:attrName>
                                        </p:attrNameLst>
                                      </p:cBhvr>
                                      <p:to>
                                        <p:strVal val="visible"/>
                                      </p:to>
                                    </p:set>
                                    <p:anim calcmode="lin" valueType="num">
                                      <p:cBhvr additive="base">
                                        <p:cTn id="13" dur="500" fill="hold"/>
                                        <p:tgtEl>
                                          <p:spTgt spid="272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2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2388"/>
                                        </p:tgtEl>
                                        <p:attrNameLst>
                                          <p:attrName>style.visibility</p:attrName>
                                        </p:attrNameLst>
                                      </p:cBhvr>
                                      <p:to>
                                        <p:strVal val="visible"/>
                                      </p:to>
                                    </p:set>
                                    <p:anim calcmode="lin" valueType="num">
                                      <p:cBhvr additive="base">
                                        <p:cTn id="19" dur="500" fill="hold"/>
                                        <p:tgtEl>
                                          <p:spTgt spid="272388"/>
                                        </p:tgtEl>
                                        <p:attrNameLst>
                                          <p:attrName>ppt_x</p:attrName>
                                        </p:attrNameLst>
                                      </p:cBhvr>
                                      <p:tavLst>
                                        <p:tav tm="0">
                                          <p:val>
                                            <p:strVal val="#ppt_x"/>
                                          </p:val>
                                        </p:tav>
                                        <p:tav tm="100000">
                                          <p:val>
                                            <p:strVal val="#ppt_x"/>
                                          </p:val>
                                        </p:tav>
                                      </p:tavLst>
                                    </p:anim>
                                    <p:anim calcmode="lin" valueType="num">
                                      <p:cBhvr additive="base">
                                        <p:cTn id="20" dur="500" fill="hold"/>
                                        <p:tgtEl>
                                          <p:spTgt spid="2723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2387">
                                            <p:txEl>
                                              <p:pRg st="2" end="2"/>
                                            </p:txEl>
                                          </p:spTgt>
                                        </p:tgtEl>
                                        <p:attrNameLst>
                                          <p:attrName>style.visibility</p:attrName>
                                        </p:attrNameLst>
                                      </p:cBhvr>
                                      <p:to>
                                        <p:strVal val="visible"/>
                                      </p:to>
                                    </p:set>
                                    <p:anim calcmode="lin" valueType="num">
                                      <p:cBhvr additive="base">
                                        <p:cTn id="25" dur="500" fill="hold"/>
                                        <p:tgtEl>
                                          <p:spTgt spid="27238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2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2387">
                                            <p:txEl>
                                              <p:pRg st="3" end="3"/>
                                            </p:txEl>
                                          </p:spTgt>
                                        </p:tgtEl>
                                        <p:attrNameLst>
                                          <p:attrName>style.visibility</p:attrName>
                                        </p:attrNameLst>
                                      </p:cBhvr>
                                      <p:to>
                                        <p:strVal val="visible"/>
                                      </p:to>
                                    </p:set>
                                    <p:anim calcmode="lin" valueType="num">
                                      <p:cBhvr additive="base">
                                        <p:cTn id="31" dur="500" fill="hold"/>
                                        <p:tgtEl>
                                          <p:spTgt spid="27238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2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72387">
                                            <p:txEl>
                                              <p:pRg st="4" end="4"/>
                                            </p:txEl>
                                          </p:spTgt>
                                        </p:tgtEl>
                                        <p:attrNameLst>
                                          <p:attrName>style.visibility</p:attrName>
                                        </p:attrNameLst>
                                      </p:cBhvr>
                                      <p:to>
                                        <p:strVal val="visible"/>
                                      </p:to>
                                    </p:set>
                                    <p:anim calcmode="lin" valueType="num">
                                      <p:cBhvr additive="base">
                                        <p:cTn id="37" dur="500" fill="hold"/>
                                        <p:tgtEl>
                                          <p:spTgt spid="272387">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72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2387">
                                            <p:txEl>
                                              <p:pRg st="5" end="5"/>
                                            </p:txEl>
                                          </p:spTgt>
                                        </p:tgtEl>
                                        <p:attrNameLst>
                                          <p:attrName>style.visibility</p:attrName>
                                        </p:attrNameLst>
                                      </p:cBhvr>
                                      <p:to>
                                        <p:strVal val="visible"/>
                                      </p:to>
                                    </p:set>
                                    <p:anim calcmode="lin" valueType="num">
                                      <p:cBhvr additive="base">
                                        <p:cTn id="49" dur="500" fill="hold"/>
                                        <p:tgtEl>
                                          <p:spTgt spid="27238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2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2800" smtClean="0"/>
              <a:t>Published stats/proxies example: </a:t>
            </a:r>
            <a:br>
              <a:rPr lang="en-US" sz="2800" smtClean="0"/>
            </a:br>
            <a:r>
              <a:rPr lang="en-US" sz="2800" smtClean="0"/>
              <a:t>Race and politics in New Caledonia</a:t>
            </a:r>
          </a:p>
        </p:txBody>
      </p:sp>
      <p:sp>
        <p:nvSpPr>
          <p:cNvPr id="278531" name="Rectangle 3"/>
          <p:cNvSpPr>
            <a:spLocks noGrp="1" noChangeArrowheads="1"/>
          </p:cNvSpPr>
          <p:nvPr>
            <p:ph type="body" idx="1"/>
          </p:nvPr>
        </p:nvSpPr>
        <p:spPr>
          <a:xfrm>
            <a:off x="611188" y="1484313"/>
            <a:ext cx="6192837" cy="4997450"/>
          </a:xfrm>
        </p:spPr>
        <p:txBody>
          <a:bodyPr/>
          <a:lstStyle/>
          <a:p>
            <a:pPr eaLnBrk="1" hangingPunct="1"/>
            <a:r>
              <a:rPr lang="en-US" smtClean="0"/>
              <a:t>NC’s statisticians have come up with a ‘proxy’ measure </a:t>
            </a:r>
          </a:p>
          <a:p>
            <a:pPr eaLnBrk="1" hangingPunct="1"/>
            <a:r>
              <a:rPr lang="en-US" smtClean="0"/>
              <a:t>% of people (14+ years) by administrative region who speak a Melanesian language</a:t>
            </a:r>
          </a:p>
          <a:p>
            <a:pPr lvl="1" eaLnBrk="1" hangingPunct="1"/>
            <a:r>
              <a:rPr lang="en-US" smtClean="0"/>
              <a:t>Voting data available from “Les Nouvelles” newspaper</a:t>
            </a:r>
          </a:p>
        </p:txBody>
      </p:sp>
      <p:pic>
        <p:nvPicPr>
          <p:cNvPr id="278532" name="Picture 4" descr="ISEE"/>
          <p:cNvPicPr>
            <a:picLocks noChangeAspect="1" noChangeArrowheads="1"/>
          </p:cNvPicPr>
          <p:nvPr/>
        </p:nvPicPr>
        <p:blipFill>
          <a:blip r:embed="rId4" cstate="print"/>
          <a:srcRect/>
          <a:stretch>
            <a:fillRect/>
          </a:stretch>
        </p:blipFill>
        <p:spPr bwMode="auto">
          <a:xfrm>
            <a:off x="6227763" y="2060575"/>
            <a:ext cx="2365375" cy="1941513"/>
          </a:xfrm>
          <a:prstGeom prst="rect">
            <a:avLst/>
          </a:prstGeom>
          <a:noFill/>
          <a:ln w="9525">
            <a:noFill/>
            <a:miter lim="800000"/>
            <a:headEnd/>
            <a:tailEnd/>
          </a:ln>
        </p:spPr>
      </p:pic>
      <p:pic>
        <p:nvPicPr>
          <p:cNvPr id="278533" name="Picture 5" descr="logo-180"/>
          <p:cNvPicPr>
            <a:picLocks noChangeAspect="1" noChangeArrowheads="1"/>
          </p:cNvPicPr>
          <p:nvPr/>
        </p:nvPicPr>
        <p:blipFill>
          <a:blip r:embed="rId5" cstate="print"/>
          <a:srcRect/>
          <a:stretch>
            <a:fillRect/>
          </a:stretch>
        </p:blipFill>
        <p:spPr bwMode="auto">
          <a:xfrm>
            <a:off x="6227763" y="4652963"/>
            <a:ext cx="2740025" cy="1065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78532"/>
                                        </p:tgtEl>
                                        <p:attrNameLst>
                                          <p:attrName>style.visibility</p:attrName>
                                        </p:attrNameLst>
                                      </p:cBhvr>
                                      <p:to>
                                        <p:strVal val="visible"/>
                                      </p:to>
                                    </p:set>
                                    <p:anim calcmode="lin" valueType="num">
                                      <p:cBhvr additive="base">
                                        <p:cTn id="11" dur="500" fill="hold"/>
                                        <p:tgtEl>
                                          <p:spTgt spid="278532"/>
                                        </p:tgtEl>
                                        <p:attrNameLst>
                                          <p:attrName>ppt_x</p:attrName>
                                        </p:attrNameLst>
                                      </p:cBhvr>
                                      <p:tavLst>
                                        <p:tav tm="0">
                                          <p:val>
                                            <p:strVal val="#ppt_x"/>
                                          </p:val>
                                        </p:tav>
                                        <p:tav tm="100000">
                                          <p:val>
                                            <p:strVal val="#ppt_x"/>
                                          </p:val>
                                        </p:tav>
                                      </p:tavLst>
                                    </p:anim>
                                    <p:anim calcmode="lin" valueType="num">
                                      <p:cBhvr additive="base">
                                        <p:cTn id="12" dur="500" fill="hold"/>
                                        <p:tgtEl>
                                          <p:spTgt spid="2785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853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853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8533"/>
                                        </p:tgtEl>
                                        <p:attrNameLst>
                                          <p:attrName>style.visibility</p:attrName>
                                        </p:attrNameLst>
                                      </p:cBhvr>
                                      <p:to>
                                        <p:strVal val="visible"/>
                                      </p:to>
                                    </p:set>
                                    <p:anim calcmode="lin" valueType="num">
                                      <p:cBhvr additive="base">
                                        <p:cTn id="25" dur="500" fill="hold"/>
                                        <p:tgtEl>
                                          <p:spTgt spid="278533"/>
                                        </p:tgtEl>
                                        <p:attrNameLst>
                                          <p:attrName>ppt_x</p:attrName>
                                        </p:attrNameLst>
                                      </p:cBhvr>
                                      <p:tavLst>
                                        <p:tav tm="0">
                                          <p:val>
                                            <p:strVal val="#ppt_x"/>
                                          </p:val>
                                        </p:tav>
                                        <p:tav tm="100000">
                                          <p:val>
                                            <p:strVal val="#ppt_x"/>
                                          </p:val>
                                        </p:tav>
                                      </p:tavLst>
                                    </p:anim>
                                    <p:anim calcmode="lin" valueType="num">
                                      <p:cBhvr additive="base">
                                        <p:cTn id="26" dur="500" fill="hold"/>
                                        <p:tgtEl>
                                          <p:spTgt spid="278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2800" smtClean="0"/>
              <a:t>Published stats/proxies example: </a:t>
            </a:r>
            <a:br>
              <a:rPr lang="en-US" sz="2800" smtClean="0"/>
            </a:br>
            <a:r>
              <a:rPr lang="en-US" sz="2800" smtClean="0"/>
              <a:t>Race and politics in New Caledonia</a:t>
            </a:r>
          </a:p>
        </p:txBody>
      </p:sp>
      <p:pic>
        <p:nvPicPr>
          <p:cNvPr id="279558" name="Picture 6"/>
          <p:cNvPicPr>
            <a:picLocks noChangeAspect="1" noChangeArrowheads="1"/>
          </p:cNvPicPr>
          <p:nvPr>
            <p:ph type="body" idx="1"/>
          </p:nvPr>
        </p:nvPicPr>
        <p:blipFill>
          <a:blip r:embed="rId4" cstate="print"/>
          <a:srcRect/>
          <a:stretch>
            <a:fillRect/>
          </a:stretch>
        </p:blipFill>
        <p:spPr>
          <a:xfrm>
            <a:off x="539750" y="1231900"/>
            <a:ext cx="8315325" cy="5626100"/>
          </a:xfr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8">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2800" smtClean="0"/>
              <a:t>Published stats/proxies example: </a:t>
            </a:r>
            <a:br>
              <a:rPr lang="en-US" sz="2800" smtClean="0"/>
            </a:br>
            <a:r>
              <a:rPr lang="en-US" sz="2800" smtClean="0"/>
              <a:t>Race and politics in New Caledonia</a:t>
            </a:r>
          </a:p>
        </p:txBody>
      </p:sp>
      <p:sp>
        <p:nvSpPr>
          <p:cNvPr id="22531" name="Rectangle 3"/>
          <p:cNvSpPr>
            <a:spLocks noGrp="1" noChangeArrowheads="1"/>
          </p:cNvSpPr>
          <p:nvPr>
            <p:ph type="body" idx="1"/>
          </p:nvPr>
        </p:nvSpPr>
        <p:spPr/>
        <p:txBody>
          <a:bodyPr/>
          <a:lstStyle/>
          <a:p>
            <a:pPr eaLnBrk="1" hangingPunct="1"/>
            <a:endParaRPr lang="en-US" smtClean="0"/>
          </a:p>
        </p:txBody>
      </p:sp>
      <p:pic>
        <p:nvPicPr>
          <p:cNvPr id="280580" name="Picture 4"/>
          <p:cNvPicPr>
            <a:picLocks noChangeAspect="1" noChangeArrowheads="1"/>
          </p:cNvPicPr>
          <p:nvPr/>
        </p:nvPicPr>
        <p:blipFill>
          <a:blip r:embed="rId4" cstate="print"/>
          <a:srcRect/>
          <a:stretch>
            <a:fillRect/>
          </a:stretch>
        </p:blipFill>
        <p:spPr bwMode="auto">
          <a:xfrm>
            <a:off x="611188" y="1196975"/>
            <a:ext cx="8007350" cy="5314950"/>
          </a:xfrm>
          <a:prstGeom prst="rect">
            <a:avLst/>
          </a:prstGeom>
          <a:noFill/>
          <a:ln w="9525">
            <a:noFill/>
            <a:miter lim="800000"/>
            <a:headEnd/>
            <a:tailEnd/>
          </a:ln>
        </p:spPr>
      </p:pic>
      <p:pic>
        <p:nvPicPr>
          <p:cNvPr id="280583" name="Picture 7"/>
          <p:cNvPicPr>
            <a:picLocks noChangeAspect="1" noChangeArrowheads="1"/>
          </p:cNvPicPr>
          <p:nvPr/>
        </p:nvPicPr>
        <p:blipFill>
          <a:blip r:embed="rId5" cstate="print"/>
          <a:srcRect/>
          <a:stretch>
            <a:fillRect/>
          </a:stretch>
        </p:blipFill>
        <p:spPr bwMode="auto">
          <a:xfrm>
            <a:off x="827088" y="1268413"/>
            <a:ext cx="8108950" cy="53816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0580"/>
                                        </p:tgtEl>
                                        <p:attrNameLst>
                                          <p:attrName>style.visibility</p:attrName>
                                        </p:attrNameLst>
                                      </p:cBhvr>
                                      <p:to>
                                        <p:strVal val="visible"/>
                                      </p:to>
                                    </p:set>
                                    <p:anim calcmode="lin" valueType="num">
                                      <p:cBhvr additive="base">
                                        <p:cTn id="7" dur="500" fill="hold"/>
                                        <p:tgtEl>
                                          <p:spTgt spid="280580"/>
                                        </p:tgtEl>
                                        <p:attrNameLst>
                                          <p:attrName>ppt_x</p:attrName>
                                        </p:attrNameLst>
                                      </p:cBhvr>
                                      <p:tavLst>
                                        <p:tav tm="0">
                                          <p:val>
                                            <p:strVal val="#ppt_x"/>
                                          </p:val>
                                        </p:tav>
                                        <p:tav tm="100000">
                                          <p:val>
                                            <p:strVal val="#ppt_x"/>
                                          </p:val>
                                        </p:tav>
                                      </p:tavLst>
                                    </p:anim>
                                    <p:anim calcmode="lin" valueType="num">
                                      <p:cBhvr additive="base">
                                        <p:cTn id="8" dur="500" fill="hold"/>
                                        <p:tgtEl>
                                          <p:spTgt spid="2805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80580"/>
                                        </p:tgtEl>
                                        <p:attrNameLst>
                                          <p:attrName>ppt_x</p:attrName>
                                        </p:attrNameLst>
                                      </p:cBhvr>
                                      <p:tavLst>
                                        <p:tav tm="0">
                                          <p:val>
                                            <p:strVal val="ppt_x"/>
                                          </p:val>
                                        </p:tav>
                                        <p:tav tm="100000">
                                          <p:val>
                                            <p:strVal val="ppt_x"/>
                                          </p:val>
                                        </p:tav>
                                      </p:tavLst>
                                    </p:anim>
                                    <p:anim calcmode="lin" valueType="num">
                                      <p:cBhvr additive="base">
                                        <p:cTn id="13" dur="500"/>
                                        <p:tgtEl>
                                          <p:spTgt spid="280580"/>
                                        </p:tgtEl>
                                        <p:attrNameLst>
                                          <p:attrName>ppt_y</p:attrName>
                                        </p:attrNameLst>
                                      </p:cBhvr>
                                      <p:tavLst>
                                        <p:tav tm="0">
                                          <p:val>
                                            <p:strVal val="ppt_y"/>
                                          </p:val>
                                        </p:tav>
                                        <p:tav tm="100000">
                                          <p:val>
                                            <p:strVal val="1+ppt_h/2"/>
                                          </p:val>
                                        </p:tav>
                                      </p:tavLst>
                                    </p:anim>
                                    <p:set>
                                      <p:cBhvr>
                                        <p:cTn id="14" dur="1" fill="hold">
                                          <p:stCondLst>
                                            <p:cond delay="499"/>
                                          </p:stCondLst>
                                        </p:cTn>
                                        <p:tgtEl>
                                          <p:spTgt spid="28058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0583"/>
                                        </p:tgtEl>
                                        <p:attrNameLst>
                                          <p:attrName>style.visibility</p:attrName>
                                        </p:attrNameLst>
                                      </p:cBhvr>
                                      <p:to>
                                        <p:strVal val="visible"/>
                                      </p:to>
                                    </p:set>
                                    <p:anim calcmode="lin" valueType="num">
                                      <p:cBhvr additive="base">
                                        <p:cTn id="19" dur="500" fill="hold"/>
                                        <p:tgtEl>
                                          <p:spTgt spid="280583"/>
                                        </p:tgtEl>
                                        <p:attrNameLst>
                                          <p:attrName>ppt_x</p:attrName>
                                        </p:attrNameLst>
                                      </p:cBhvr>
                                      <p:tavLst>
                                        <p:tav tm="0">
                                          <p:val>
                                            <p:strVal val="#ppt_x"/>
                                          </p:val>
                                        </p:tav>
                                        <p:tav tm="100000">
                                          <p:val>
                                            <p:strVal val="#ppt_x"/>
                                          </p:val>
                                        </p:tav>
                                      </p:tavLst>
                                    </p:anim>
                                    <p:anim calcmode="lin" valueType="num">
                                      <p:cBhvr additive="base">
                                        <p:cTn id="20" dur="500" fill="hold"/>
                                        <p:tgtEl>
                                          <p:spTgt spid="2805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Failing this, I will need to conduct a survey</a:t>
            </a:r>
          </a:p>
        </p:txBody>
      </p:sp>
      <p:sp>
        <p:nvSpPr>
          <p:cNvPr id="23555" name="Text Box 4"/>
          <p:cNvSpPr txBox="1">
            <a:spLocks noChangeArrowheads="1"/>
          </p:cNvSpPr>
          <p:nvPr/>
        </p:nvSpPr>
        <p:spPr bwMode="auto">
          <a:xfrm>
            <a:off x="1479550" y="1549400"/>
            <a:ext cx="2057400" cy="588963"/>
          </a:xfrm>
          <a:prstGeom prst="rect">
            <a:avLst/>
          </a:prstGeom>
          <a:noFill/>
          <a:ln w="9525">
            <a:solidFill>
              <a:schemeClr val="bg1"/>
            </a:solidFill>
            <a:miter lim="800000"/>
            <a:headEnd/>
            <a:tailEnd/>
          </a:ln>
        </p:spPr>
        <p:txBody>
          <a:bodyPr>
            <a:spAutoFit/>
          </a:bodyPr>
          <a:lstStyle/>
          <a:p>
            <a:pPr>
              <a:spcBef>
                <a:spcPct val="50000"/>
              </a:spcBef>
            </a:pPr>
            <a:r>
              <a:rPr lang="en-US" sz="3200">
                <a:solidFill>
                  <a:schemeClr val="bg1"/>
                </a:solidFill>
                <a:latin typeface="Times New Roman" pitchFamily="18" charset="0"/>
              </a:rPr>
              <a:t>Population</a:t>
            </a:r>
          </a:p>
        </p:txBody>
      </p:sp>
      <p:sp>
        <p:nvSpPr>
          <p:cNvPr id="23556" name="Text Box 5"/>
          <p:cNvSpPr txBox="1">
            <a:spLocks noChangeArrowheads="1"/>
          </p:cNvSpPr>
          <p:nvPr/>
        </p:nvSpPr>
        <p:spPr bwMode="auto">
          <a:xfrm>
            <a:off x="6356350" y="1549400"/>
            <a:ext cx="2057400" cy="588963"/>
          </a:xfrm>
          <a:prstGeom prst="rect">
            <a:avLst/>
          </a:prstGeom>
          <a:noFill/>
          <a:ln w="9525">
            <a:solidFill>
              <a:schemeClr val="bg1"/>
            </a:solidFill>
            <a:miter lim="800000"/>
            <a:headEnd/>
            <a:tailEnd/>
          </a:ln>
        </p:spPr>
        <p:txBody>
          <a:bodyPr>
            <a:spAutoFit/>
          </a:bodyPr>
          <a:lstStyle/>
          <a:p>
            <a:pPr>
              <a:spcBef>
                <a:spcPct val="50000"/>
              </a:spcBef>
            </a:pPr>
            <a:r>
              <a:rPr lang="en-US" sz="3200">
                <a:solidFill>
                  <a:schemeClr val="bg1"/>
                </a:solidFill>
                <a:latin typeface="Times New Roman" pitchFamily="18" charset="0"/>
              </a:rPr>
              <a:t>   Sample</a:t>
            </a:r>
          </a:p>
        </p:txBody>
      </p:sp>
      <p:pic>
        <p:nvPicPr>
          <p:cNvPr id="23557" name="Picture 6" descr="BD19935_"/>
          <p:cNvPicPr preferRelativeResize="0">
            <a:picLocks noChangeAspect="1" noChangeArrowheads="1"/>
          </p:cNvPicPr>
          <p:nvPr/>
        </p:nvPicPr>
        <p:blipFill>
          <a:blip r:embed="rId4" cstate="print"/>
          <a:srcRect/>
          <a:stretch>
            <a:fillRect/>
          </a:stretch>
        </p:blipFill>
        <p:spPr bwMode="auto">
          <a:xfrm>
            <a:off x="1403350" y="2235200"/>
            <a:ext cx="2338388" cy="1344613"/>
          </a:xfrm>
          <a:prstGeom prst="rect">
            <a:avLst/>
          </a:prstGeom>
          <a:noFill/>
          <a:ln w="9525">
            <a:solidFill>
              <a:schemeClr val="bg1"/>
            </a:solidFill>
            <a:miter lim="800000"/>
            <a:headEnd/>
            <a:tailEnd/>
          </a:ln>
        </p:spPr>
      </p:pic>
      <p:pic>
        <p:nvPicPr>
          <p:cNvPr id="23558" name="Picture 7" descr="BD19935_"/>
          <p:cNvPicPr preferRelativeResize="0">
            <a:picLocks noChangeAspect="1" noChangeArrowheads="1"/>
          </p:cNvPicPr>
          <p:nvPr/>
        </p:nvPicPr>
        <p:blipFill>
          <a:blip r:embed="rId4" cstate="print"/>
          <a:srcRect/>
          <a:stretch>
            <a:fillRect/>
          </a:stretch>
        </p:blipFill>
        <p:spPr bwMode="auto">
          <a:xfrm>
            <a:off x="5003800" y="2276475"/>
            <a:ext cx="2338388" cy="1344613"/>
          </a:xfrm>
          <a:prstGeom prst="rect">
            <a:avLst/>
          </a:prstGeom>
          <a:noFill/>
          <a:ln w="9525">
            <a:solidFill>
              <a:schemeClr val="bg1"/>
            </a:solidFill>
            <a:miter lim="800000"/>
            <a:headEnd/>
            <a:tailEnd/>
          </a:ln>
        </p:spPr>
      </p:pic>
      <p:sp>
        <p:nvSpPr>
          <p:cNvPr id="23559" name="Line 8"/>
          <p:cNvSpPr>
            <a:spLocks noChangeShapeType="1"/>
          </p:cNvSpPr>
          <p:nvPr/>
        </p:nvSpPr>
        <p:spPr bwMode="auto">
          <a:xfrm>
            <a:off x="3536950" y="1778000"/>
            <a:ext cx="2819400" cy="0"/>
          </a:xfrm>
          <a:prstGeom prst="line">
            <a:avLst/>
          </a:prstGeom>
          <a:noFill/>
          <a:ln w="9525">
            <a:solidFill>
              <a:schemeClr val="bg1"/>
            </a:solidFill>
            <a:round/>
            <a:headEnd/>
            <a:tailEnd type="triangle" w="med" len="med"/>
          </a:ln>
        </p:spPr>
        <p:txBody>
          <a:bodyPr/>
          <a:lstStyle/>
          <a:p>
            <a:endParaRPr lang="en-US"/>
          </a:p>
        </p:txBody>
      </p:sp>
      <p:sp>
        <p:nvSpPr>
          <p:cNvPr id="23560" name="Text Box 9"/>
          <p:cNvSpPr txBox="1">
            <a:spLocks noChangeArrowheads="1"/>
          </p:cNvSpPr>
          <p:nvPr/>
        </p:nvSpPr>
        <p:spPr bwMode="auto">
          <a:xfrm>
            <a:off x="4298950" y="1320800"/>
            <a:ext cx="1143000" cy="466725"/>
          </a:xfrm>
          <a:prstGeom prst="rect">
            <a:avLst/>
          </a:prstGeom>
          <a:noFill/>
          <a:ln w="9525">
            <a:solidFill>
              <a:schemeClr val="bg1"/>
            </a:solidFill>
            <a:miter lim="800000"/>
            <a:headEnd/>
            <a:tailEnd/>
          </a:ln>
        </p:spPr>
        <p:txBody>
          <a:bodyPr>
            <a:spAutoFit/>
          </a:bodyPr>
          <a:lstStyle/>
          <a:p>
            <a:pPr>
              <a:spcBef>
                <a:spcPct val="50000"/>
              </a:spcBef>
            </a:pPr>
            <a:r>
              <a:rPr lang="en-US" sz="2400">
                <a:solidFill>
                  <a:schemeClr val="bg1"/>
                </a:solidFill>
                <a:latin typeface="Times New Roman" pitchFamily="18" charset="0"/>
              </a:rPr>
              <a:t>(select)</a:t>
            </a:r>
          </a:p>
        </p:txBody>
      </p:sp>
      <p:sp>
        <p:nvSpPr>
          <p:cNvPr id="23561" name="Text Box 10"/>
          <p:cNvSpPr txBox="1">
            <a:spLocks noChangeArrowheads="1"/>
          </p:cNvSpPr>
          <p:nvPr/>
        </p:nvSpPr>
        <p:spPr bwMode="auto">
          <a:xfrm>
            <a:off x="6356350" y="4292600"/>
            <a:ext cx="2057400" cy="588963"/>
          </a:xfrm>
          <a:prstGeom prst="rect">
            <a:avLst/>
          </a:prstGeom>
          <a:noFill/>
          <a:ln w="9525">
            <a:solidFill>
              <a:schemeClr val="bg1"/>
            </a:solidFill>
            <a:miter lim="800000"/>
            <a:headEnd/>
            <a:tailEnd/>
          </a:ln>
        </p:spPr>
        <p:txBody>
          <a:bodyPr>
            <a:spAutoFit/>
          </a:bodyPr>
          <a:lstStyle/>
          <a:p>
            <a:pPr>
              <a:spcBef>
                <a:spcPct val="50000"/>
              </a:spcBef>
            </a:pPr>
            <a:r>
              <a:rPr lang="en-US" sz="3200">
                <a:solidFill>
                  <a:schemeClr val="bg1"/>
                </a:solidFill>
                <a:latin typeface="Times New Roman" pitchFamily="18" charset="0"/>
              </a:rPr>
              <a:t>Statistic</a:t>
            </a:r>
          </a:p>
        </p:txBody>
      </p:sp>
      <p:sp>
        <p:nvSpPr>
          <p:cNvPr id="23562" name="Line 11"/>
          <p:cNvSpPr>
            <a:spLocks noChangeShapeType="1"/>
          </p:cNvSpPr>
          <p:nvPr/>
        </p:nvSpPr>
        <p:spPr bwMode="auto">
          <a:xfrm>
            <a:off x="7423150" y="2159000"/>
            <a:ext cx="0" cy="2057400"/>
          </a:xfrm>
          <a:prstGeom prst="line">
            <a:avLst/>
          </a:prstGeom>
          <a:noFill/>
          <a:ln w="9525">
            <a:solidFill>
              <a:schemeClr val="bg1"/>
            </a:solidFill>
            <a:round/>
            <a:headEnd/>
            <a:tailEnd type="triangle" w="med" len="med"/>
          </a:ln>
        </p:spPr>
        <p:txBody>
          <a:bodyPr/>
          <a:lstStyle/>
          <a:p>
            <a:endParaRPr lang="en-US"/>
          </a:p>
        </p:txBody>
      </p:sp>
      <p:sp>
        <p:nvSpPr>
          <p:cNvPr id="23563" name="Text Box 12"/>
          <p:cNvSpPr txBox="1">
            <a:spLocks noChangeArrowheads="1"/>
          </p:cNvSpPr>
          <p:nvPr/>
        </p:nvSpPr>
        <p:spPr bwMode="auto">
          <a:xfrm>
            <a:off x="1403350" y="4292600"/>
            <a:ext cx="2057400" cy="588963"/>
          </a:xfrm>
          <a:prstGeom prst="rect">
            <a:avLst/>
          </a:prstGeom>
          <a:noFill/>
          <a:ln w="9525">
            <a:solidFill>
              <a:schemeClr val="bg1"/>
            </a:solidFill>
            <a:miter lim="800000"/>
            <a:headEnd/>
            <a:tailEnd/>
          </a:ln>
        </p:spPr>
        <p:txBody>
          <a:bodyPr>
            <a:spAutoFit/>
          </a:bodyPr>
          <a:lstStyle/>
          <a:p>
            <a:pPr>
              <a:spcBef>
                <a:spcPct val="50000"/>
              </a:spcBef>
            </a:pPr>
            <a:r>
              <a:rPr lang="en-US" sz="3200">
                <a:solidFill>
                  <a:schemeClr val="bg1"/>
                </a:solidFill>
                <a:latin typeface="Times New Roman" pitchFamily="18" charset="0"/>
              </a:rPr>
              <a:t>Parameter</a:t>
            </a:r>
          </a:p>
        </p:txBody>
      </p:sp>
      <p:sp>
        <p:nvSpPr>
          <p:cNvPr id="23564" name="Line 13"/>
          <p:cNvSpPr>
            <a:spLocks noChangeShapeType="1"/>
          </p:cNvSpPr>
          <p:nvPr/>
        </p:nvSpPr>
        <p:spPr bwMode="auto">
          <a:xfrm flipH="1">
            <a:off x="3460750" y="4597400"/>
            <a:ext cx="2895600" cy="0"/>
          </a:xfrm>
          <a:prstGeom prst="line">
            <a:avLst/>
          </a:prstGeom>
          <a:noFill/>
          <a:ln w="9525">
            <a:solidFill>
              <a:schemeClr val="bg1"/>
            </a:solidFill>
            <a:round/>
            <a:headEnd/>
            <a:tailEnd type="triangle" w="med" len="med"/>
          </a:ln>
        </p:spPr>
        <p:txBody>
          <a:bodyPr/>
          <a:lstStyle/>
          <a:p>
            <a:endParaRPr lang="en-US"/>
          </a:p>
        </p:txBody>
      </p:sp>
      <p:sp>
        <p:nvSpPr>
          <p:cNvPr id="23565" name="Text Box 14"/>
          <p:cNvSpPr txBox="1">
            <a:spLocks noChangeArrowheads="1"/>
          </p:cNvSpPr>
          <p:nvPr/>
        </p:nvSpPr>
        <p:spPr bwMode="auto">
          <a:xfrm>
            <a:off x="3924300" y="4076700"/>
            <a:ext cx="2133600" cy="466725"/>
          </a:xfrm>
          <a:prstGeom prst="rect">
            <a:avLst/>
          </a:prstGeom>
          <a:noFill/>
          <a:ln w="9525">
            <a:solidFill>
              <a:schemeClr val="bg1"/>
            </a:solidFill>
            <a:miter lim="800000"/>
            <a:headEnd/>
            <a:tailEnd/>
          </a:ln>
        </p:spPr>
        <p:txBody>
          <a:bodyPr>
            <a:spAutoFit/>
          </a:bodyPr>
          <a:lstStyle/>
          <a:p>
            <a:pPr>
              <a:spcBef>
                <a:spcPct val="50000"/>
              </a:spcBef>
            </a:pPr>
            <a:r>
              <a:rPr lang="en-US" sz="2400">
                <a:solidFill>
                  <a:schemeClr val="bg1"/>
                </a:solidFill>
                <a:latin typeface="Times New Roman" pitchFamily="18" charset="0"/>
              </a:rPr>
              <a:t>     (estimate)</a:t>
            </a:r>
          </a:p>
        </p:txBody>
      </p:sp>
      <p:sp>
        <p:nvSpPr>
          <p:cNvPr id="23566" name="Line 15"/>
          <p:cNvSpPr>
            <a:spLocks noChangeShapeType="1"/>
          </p:cNvSpPr>
          <p:nvPr/>
        </p:nvSpPr>
        <p:spPr bwMode="auto">
          <a:xfrm flipV="1">
            <a:off x="1022350" y="1854200"/>
            <a:ext cx="0" cy="2743200"/>
          </a:xfrm>
          <a:prstGeom prst="line">
            <a:avLst/>
          </a:prstGeom>
          <a:noFill/>
          <a:ln w="9525">
            <a:solidFill>
              <a:schemeClr val="bg1"/>
            </a:solidFill>
            <a:round/>
            <a:headEnd/>
            <a:tailEnd/>
          </a:ln>
        </p:spPr>
        <p:txBody>
          <a:bodyPr/>
          <a:lstStyle/>
          <a:p>
            <a:endParaRPr lang="en-US"/>
          </a:p>
        </p:txBody>
      </p:sp>
      <p:sp>
        <p:nvSpPr>
          <p:cNvPr id="23567" name="Line 16"/>
          <p:cNvSpPr>
            <a:spLocks noChangeShapeType="1"/>
          </p:cNvSpPr>
          <p:nvPr/>
        </p:nvSpPr>
        <p:spPr bwMode="auto">
          <a:xfrm>
            <a:off x="1022350" y="1854200"/>
            <a:ext cx="457200" cy="0"/>
          </a:xfrm>
          <a:prstGeom prst="line">
            <a:avLst/>
          </a:prstGeom>
          <a:noFill/>
          <a:ln w="9525">
            <a:solidFill>
              <a:schemeClr val="bg1"/>
            </a:solidFill>
            <a:round/>
            <a:headEnd/>
            <a:tailEnd type="triangle" w="med" len="med"/>
          </a:ln>
        </p:spPr>
        <p:txBody>
          <a:bodyPr/>
          <a:lstStyle/>
          <a:p>
            <a:endParaRPr lang="en-US"/>
          </a:p>
        </p:txBody>
      </p:sp>
      <p:sp>
        <p:nvSpPr>
          <p:cNvPr id="23568" name="Line 17"/>
          <p:cNvSpPr>
            <a:spLocks noChangeShapeType="1"/>
          </p:cNvSpPr>
          <p:nvPr/>
        </p:nvSpPr>
        <p:spPr bwMode="auto">
          <a:xfrm flipH="1">
            <a:off x="1022350" y="4597400"/>
            <a:ext cx="381000" cy="0"/>
          </a:xfrm>
          <a:prstGeom prst="line">
            <a:avLst/>
          </a:prstGeom>
          <a:noFill/>
          <a:ln w="9525">
            <a:solidFill>
              <a:schemeClr val="bg1"/>
            </a:solidFill>
            <a:round/>
            <a:headEnd/>
            <a:tailEnd/>
          </a:ln>
        </p:spPr>
        <p:txBody>
          <a:bodyPr/>
          <a:lstStyle/>
          <a:p>
            <a:endParaRPr lang="en-US"/>
          </a:p>
        </p:txBody>
      </p:sp>
      <p:sp>
        <p:nvSpPr>
          <p:cNvPr id="23569" name="Text Box 18"/>
          <p:cNvSpPr txBox="1">
            <a:spLocks noChangeArrowheads="1"/>
          </p:cNvSpPr>
          <p:nvPr/>
        </p:nvSpPr>
        <p:spPr bwMode="auto">
          <a:xfrm>
            <a:off x="6356350" y="5054600"/>
            <a:ext cx="2514600" cy="1014413"/>
          </a:xfrm>
          <a:prstGeom prst="rect">
            <a:avLst/>
          </a:prstGeom>
          <a:noFill/>
          <a:ln w="9525">
            <a:solidFill>
              <a:schemeClr val="bg1"/>
            </a:solidFill>
            <a:miter lim="800000"/>
            <a:headEnd/>
            <a:tailEnd/>
          </a:ln>
        </p:spPr>
        <p:txBody>
          <a:bodyPr>
            <a:spAutoFit/>
          </a:bodyPr>
          <a:lstStyle/>
          <a:p>
            <a:pPr>
              <a:spcBef>
                <a:spcPct val="50000"/>
              </a:spcBef>
            </a:pPr>
            <a:r>
              <a:rPr lang="en-US" sz="2400">
                <a:solidFill>
                  <a:schemeClr val="bg1"/>
                </a:solidFill>
                <a:latin typeface="Times New Roman" pitchFamily="18" charset="0"/>
              </a:rPr>
              <a:t>sample proportion</a:t>
            </a:r>
          </a:p>
          <a:p>
            <a:pPr>
              <a:spcBef>
                <a:spcPct val="50000"/>
              </a:spcBef>
            </a:pPr>
            <a:r>
              <a:rPr lang="en-US" sz="2400">
                <a:solidFill>
                  <a:schemeClr val="bg1"/>
                </a:solidFill>
                <a:latin typeface="Times New Roman" pitchFamily="18" charset="0"/>
              </a:rPr>
              <a:t>sample mean</a:t>
            </a:r>
          </a:p>
        </p:txBody>
      </p:sp>
      <p:sp>
        <p:nvSpPr>
          <p:cNvPr id="23570" name="Text Box 19"/>
          <p:cNvSpPr txBox="1">
            <a:spLocks noChangeArrowheads="1"/>
          </p:cNvSpPr>
          <p:nvPr/>
        </p:nvSpPr>
        <p:spPr bwMode="auto">
          <a:xfrm>
            <a:off x="1403350" y="5054600"/>
            <a:ext cx="2971800" cy="1014413"/>
          </a:xfrm>
          <a:prstGeom prst="rect">
            <a:avLst/>
          </a:prstGeom>
          <a:noFill/>
          <a:ln w="9525">
            <a:solidFill>
              <a:schemeClr val="bg1"/>
            </a:solidFill>
            <a:miter lim="800000"/>
            <a:headEnd/>
            <a:tailEnd/>
          </a:ln>
        </p:spPr>
        <p:txBody>
          <a:bodyPr>
            <a:spAutoFit/>
          </a:bodyPr>
          <a:lstStyle/>
          <a:p>
            <a:pPr>
              <a:spcBef>
                <a:spcPct val="50000"/>
              </a:spcBef>
            </a:pPr>
            <a:r>
              <a:rPr lang="en-US" sz="2400">
                <a:solidFill>
                  <a:schemeClr val="bg1"/>
                </a:solidFill>
                <a:latin typeface="Times New Roman" pitchFamily="18" charset="0"/>
              </a:rPr>
              <a:t>true proportion</a:t>
            </a:r>
          </a:p>
          <a:p>
            <a:pPr>
              <a:spcBef>
                <a:spcPct val="50000"/>
              </a:spcBef>
            </a:pPr>
            <a:r>
              <a:rPr lang="en-US" sz="2400">
                <a:solidFill>
                  <a:schemeClr val="bg1"/>
                </a:solidFill>
                <a:latin typeface="Times New Roman" pitchFamily="18" charset="0"/>
              </a:rPr>
              <a:t>true mean</a:t>
            </a:r>
          </a:p>
        </p:txBody>
      </p:sp>
      <p:sp>
        <p:nvSpPr>
          <p:cNvPr id="23571" name="Rectangle 20"/>
          <p:cNvSpPr>
            <a:spLocks noChangeArrowheads="1"/>
          </p:cNvSpPr>
          <p:nvPr/>
        </p:nvSpPr>
        <p:spPr bwMode="auto">
          <a:xfrm>
            <a:off x="4932363" y="2205038"/>
            <a:ext cx="1439862" cy="1655762"/>
          </a:xfrm>
          <a:prstGeom prst="rect">
            <a:avLst/>
          </a:prstGeom>
          <a:solidFill>
            <a:srgbClr val="333333"/>
          </a:solidFill>
          <a:ln w="9525">
            <a:solidFill>
              <a:srgbClr val="333333"/>
            </a:solidFill>
            <a:miter lim="800000"/>
            <a:headEnd/>
            <a:tailEnd/>
          </a:ln>
        </p:spPr>
        <p:txBody>
          <a:bodyPr wrap="none" anchor="ctr"/>
          <a:lstStyle/>
          <a:p>
            <a:endParaRPr lang="en-US"/>
          </a:p>
        </p:txBody>
      </p:sp>
      <p:sp>
        <p:nvSpPr>
          <p:cNvPr id="23572" name="Line 21"/>
          <p:cNvSpPr>
            <a:spLocks noChangeShapeType="1"/>
          </p:cNvSpPr>
          <p:nvPr/>
        </p:nvSpPr>
        <p:spPr bwMode="auto">
          <a:xfrm>
            <a:off x="6372225" y="2276475"/>
            <a:ext cx="0" cy="1368425"/>
          </a:xfrm>
          <a:prstGeom prst="line">
            <a:avLst/>
          </a:prstGeom>
          <a:noFill/>
          <a:ln w="9525">
            <a:solidFill>
              <a:schemeClr val="bg1"/>
            </a:solidFill>
            <a:round/>
            <a:headEnd/>
            <a:tailEnd/>
          </a:ln>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AU" smtClean="0"/>
              <a:t>A quote …</a:t>
            </a:r>
          </a:p>
        </p:txBody>
      </p:sp>
      <p:sp>
        <p:nvSpPr>
          <p:cNvPr id="6147" name="Rectangle 3"/>
          <p:cNvSpPr>
            <a:spLocks noGrp="1" noChangeArrowheads="1"/>
          </p:cNvSpPr>
          <p:nvPr>
            <p:ph type="body" sz="half" idx="1"/>
          </p:nvPr>
        </p:nvSpPr>
        <p:spPr>
          <a:xfrm>
            <a:off x="611188" y="1484313"/>
            <a:ext cx="8281987" cy="4997450"/>
          </a:xfrm>
        </p:spPr>
        <p:txBody>
          <a:bodyPr/>
          <a:lstStyle/>
          <a:p>
            <a:pPr eaLnBrk="1" hangingPunct="1">
              <a:buFont typeface="Wingdings" pitchFamily="2" charset="2"/>
              <a:buNone/>
            </a:pPr>
            <a:endParaRPr lang="en-AU" sz="2000" smtClean="0"/>
          </a:p>
          <a:p>
            <a:pPr lvl="1" algn="ctr" eaLnBrk="1" hangingPunct="1">
              <a:buFont typeface="Wingdings" pitchFamily="2" charset="2"/>
              <a:buNone/>
            </a:pPr>
            <a:r>
              <a:rPr lang="en-AU" sz="3800" smtClean="0"/>
              <a:t>“Why do they call it common sense? </a:t>
            </a:r>
          </a:p>
          <a:p>
            <a:pPr lvl="1" algn="ctr" eaLnBrk="1" hangingPunct="1">
              <a:buFont typeface="Wingdings" pitchFamily="2" charset="2"/>
              <a:buNone/>
            </a:pPr>
            <a:r>
              <a:rPr lang="en-AU" sz="3800" smtClean="0"/>
              <a:t>It isn’t that common.” </a:t>
            </a:r>
          </a:p>
          <a:p>
            <a:pPr lvl="1" algn="ctr" eaLnBrk="1" hangingPunct="1">
              <a:buFont typeface="Wingdings" pitchFamily="2" charset="2"/>
              <a:buNone/>
            </a:pPr>
            <a:r>
              <a:rPr lang="en-AU" sz="3800" smtClean="0"/>
              <a:t>			</a:t>
            </a:r>
            <a:r>
              <a:rPr lang="en-AU" sz="3800" i="1" smtClean="0"/>
              <a:t>- Mark Twain</a:t>
            </a:r>
          </a:p>
        </p:txBody>
      </p:sp>
      <p:pic>
        <p:nvPicPr>
          <p:cNvPr id="6148" name="Picture 4" descr="Twain1">
            <a:hlinkClick r:id="rId4"/>
          </p:cNvPr>
          <p:cNvPicPr>
            <a:picLocks noChangeAspect="1" noChangeArrowheads="1"/>
          </p:cNvPicPr>
          <p:nvPr>
            <p:ph sz="half" idx="2"/>
          </p:nvPr>
        </p:nvPicPr>
        <p:blipFill>
          <a:blip r:embed="rId5" cstate="print"/>
          <a:srcRect/>
          <a:stretch>
            <a:fillRect/>
          </a:stretch>
        </p:blipFill>
        <p:spPr>
          <a:xfrm>
            <a:off x="1979613" y="4365625"/>
            <a:ext cx="1712912" cy="1905000"/>
          </a:xfrm>
          <a:ln w="38100">
            <a:solidFill>
              <a:schemeClr val="bg1"/>
            </a:solidFill>
          </a:ln>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Motivating case study: crime &amp; punishment</a:t>
            </a:r>
          </a:p>
        </p:txBody>
      </p:sp>
      <p:sp>
        <p:nvSpPr>
          <p:cNvPr id="24579" name="Rectangle 3"/>
          <p:cNvSpPr>
            <a:spLocks noGrp="1" noChangeArrowheads="1" noTextEdit="1"/>
          </p:cNvSpPr>
          <p:nvPr>
            <p:ph type="media" sz="half" idx="1"/>
          </p:nvPr>
        </p:nvSpPr>
        <p:spPr/>
      </p:sp>
      <p:sp>
        <p:nvSpPr>
          <p:cNvPr id="24580" name="Rectangle 4"/>
          <p:cNvSpPr>
            <a:spLocks noGrp="1" noChangeArrowheads="1"/>
          </p:cNvSpPr>
          <p:nvPr>
            <p:ph type="body" sz="half" idx="2"/>
          </p:nvPr>
        </p:nvSpPr>
        <p:spPr>
          <a:xfrm>
            <a:off x="4859338" y="1268413"/>
            <a:ext cx="4065587" cy="4997450"/>
          </a:xfrm>
        </p:spPr>
        <p:txBody>
          <a:bodyPr/>
          <a:lstStyle/>
          <a:p>
            <a:pPr eaLnBrk="1" hangingPunct="1"/>
            <a:r>
              <a:rPr lang="en-US" smtClean="0"/>
              <a:t>“While no nation-wide survey </a:t>
            </a:r>
            <a:r>
              <a:rPr lang="en-NZ" smtClean="0"/>
              <a:t>focussing</a:t>
            </a:r>
            <a:r>
              <a:rPr lang="en-US" smtClean="0"/>
              <a:t> solely on attitudes towards crime and criminal justice issues has previously been conducted in New Zealand, some studies have touched on related topics. For example, in 1996, the National Survey of Crime Victims (Young et al. 1997)”….</a:t>
            </a:r>
          </a:p>
        </p:txBody>
      </p:sp>
      <p:pic>
        <p:nvPicPr>
          <p:cNvPr id="24581" name="Picture 5"/>
          <p:cNvPicPr>
            <a:picLocks noChangeAspect="1" noChangeArrowheads="1"/>
          </p:cNvPicPr>
          <p:nvPr/>
        </p:nvPicPr>
        <p:blipFill>
          <a:blip r:embed="rId4" cstate="print"/>
          <a:srcRect/>
          <a:stretch>
            <a:fillRect/>
          </a:stretch>
        </p:blipFill>
        <p:spPr bwMode="auto">
          <a:xfrm>
            <a:off x="684213" y="1628775"/>
            <a:ext cx="3816350" cy="4679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sp>
        <p:nvSpPr>
          <p:cNvPr id="25603" name="Rectangle 3"/>
          <p:cNvSpPr>
            <a:spLocks noGrp="1" noChangeArrowheads="1"/>
          </p:cNvSpPr>
          <p:nvPr>
            <p:ph type="body" idx="1"/>
          </p:nvPr>
        </p:nvSpPr>
        <p:spPr/>
        <p:txBody>
          <a:bodyPr/>
          <a:lstStyle/>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pPr algn="ctr" eaLnBrk="1" hangingPunct="1"/>
            <a:r>
              <a:rPr lang="en-US" sz="4400" smtClean="0"/>
              <a:t>Who do I need to survey?</a:t>
            </a:r>
          </a:p>
        </p:txBody>
      </p:sp>
      <p:sp>
        <p:nvSpPr>
          <p:cNvPr id="26627" name="Rectangle 4"/>
          <p:cNvSpPr>
            <a:spLocks noGrp="1" noChangeArrowheads="1"/>
          </p:cNvSpPr>
          <p:nvPr>
            <p:ph type="subTitle" idx="1"/>
          </p:nvPr>
        </p:nvSpPr>
        <p:spPr/>
        <p:txBody>
          <a:bodyPr/>
          <a:lstStyle/>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Who do I need to survey?</a:t>
            </a:r>
          </a:p>
        </p:txBody>
      </p:sp>
      <p:sp>
        <p:nvSpPr>
          <p:cNvPr id="378883" name="Rectangle 3"/>
          <p:cNvSpPr>
            <a:spLocks noGrp="1" noChangeArrowheads="1"/>
          </p:cNvSpPr>
          <p:nvPr>
            <p:ph type="body" idx="1"/>
          </p:nvPr>
        </p:nvSpPr>
        <p:spPr/>
        <p:txBody>
          <a:bodyPr/>
          <a:lstStyle/>
          <a:p>
            <a:pPr eaLnBrk="1" hangingPunct="1"/>
            <a:r>
              <a:rPr lang="en-US" smtClean="0"/>
              <a:t>Define who your target population is.</a:t>
            </a:r>
          </a:p>
          <a:p>
            <a:pPr eaLnBrk="1" hangingPunct="1"/>
            <a:r>
              <a:rPr lang="en-US" smtClean="0"/>
              <a:t>Examples:</a:t>
            </a:r>
          </a:p>
          <a:p>
            <a:pPr lvl="1" eaLnBrk="1" hangingPunct="1"/>
            <a:r>
              <a:rPr lang="en-US" smtClean="0"/>
              <a:t>Main household purchaser</a:t>
            </a:r>
          </a:p>
          <a:p>
            <a:pPr lvl="1" eaLnBrk="1" hangingPunct="1"/>
            <a:r>
              <a:rPr lang="en-US" smtClean="0"/>
              <a:t>Eligible voters</a:t>
            </a:r>
          </a:p>
          <a:p>
            <a:pPr lvl="1" eaLnBrk="1" hangingPunct="1"/>
            <a:r>
              <a:rPr lang="en-US" smtClean="0"/>
              <a:t>Recent insurance claimant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8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Motivating case study: crime &amp; punishment</a:t>
            </a:r>
          </a:p>
        </p:txBody>
      </p:sp>
      <p:sp>
        <p:nvSpPr>
          <p:cNvPr id="28675" name="Rectangle 3"/>
          <p:cNvSpPr>
            <a:spLocks noGrp="1" noChangeArrowheads="1" noTextEdit="1"/>
          </p:cNvSpPr>
          <p:nvPr>
            <p:ph type="media" sz="half" idx="1"/>
          </p:nvPr>
        </p:nvSpPr>
        <p:spPr/>
      </p:sp>
      <p:sp>
        <p:nvSpPr>
          <p:cNvPr id="28676" name="Rectangle 4"/>
          <p:cNvSpPr>
            <a:spLocks noGrp="1" noChangeArrowheads="1"/>
          </p:cNvSpPr>
          <p:nvPr>
            <p:ph type="body" sz="half" idx="2"/>
          </p:nvPr>
        </p:nvSpPr>
        <p:spPr/>
        <p:txBody>
          <a:bodyPr/>
          <a:lstStyle/>
          <a:p>
            <a:pPr eaLnBrk="1" hangingPunct="1">
              <a:lnSpc>
                <a:spcPct val="90000"/>
              </a:lnSpc>
            </a:pPr>
            <a:r>
              <a:rPr lang="en-US" smtClean="0"/>
              <a:t>The sample comprised 1,000 interviews amongst the general population aged 18 years and over (the main sample)</a:t>
            </a:r>
          </a:p>
          <a:p>
            <a:pPr eaLnBrk="1" hangingPunct="1">
              <a:lnSpc>
                <a:spcPct val="90000"/>
              </a:lnSpc>
            </a:pPr>
            <a:r>
              <a:rPr lang="en-US" smtClean="0"/>
              <a:t>Person-to-person survey was conducted…</a:t>
            </a:r>
          </a:p>
          <a:p>
            <a:pPr eaLnBrk="1" hangingPunct="1">
              <a:lnSpc>
                <a:spcPct val="90000"/>
              </a:lnSpc>
              <a:buFont typeface="Wingdings" pitchFamily="2" charset="2"/>
              <a:buNone/>
            </a:pPr>
            <a:endParaRPr lang="en-US" sz="2400" smtClean="0"/>
          </a:p>
        </p:txBody>
      </p:sp>
      <p:pic>
        <p:nvPicPr>
          <p:cNvPr id="28677" name="Picture 5"/>
          <p:cNvPicPr>
            <a:picLocks noChangeAspect="1" noChangeArrowheads="1"/>
          </p:cNvPicPr>
          <p:nvPr/>
        </p:nvPicPr>
        <p:blipFill>
          <a:blip r:embed="rId4" cstate="print"/>
          <a:srcRect/>
          <a:stretch>
            <a:fillRect/>
          </a:stretch>
        </p:blipFill>
        <p:spPr bwMode="auto">
          <a:xfrm>
            <a:off x="684213" y="1628775"/>
            <a:ext cx="3816350" cy="4679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19250" y="188913"/>
            <a:ext cx="7200900" cy="681037"/>
          </a:xfrm>
          <a:noFill/>
        </p:spPr>
        <p:txBody>
          <a:bodyPr lIns="90488" tIns="44450" rIns="90488" bIns="44450"/>
          <a:lstStyle/>
          <a:p>
            <a:pPr eaLnBrk="1" hangingPunct="1"/>
            <a:r>
              <a:rPr lang="en-US" smtClean="0"/>
              <a:t>How do I need to survey?</a:t>
            </a:r>
          </a:p>
        </p:txBody>
      </p:sp>
      <p:sp>
        <p:nvSpPr>
          <p:cNvPr id="290819" name="Rectangle 3"/>
          <p:cNvSpPr>
            <a:spLocks noGrp="1" noChangeArrowheads="1"/>
          </p:cNvSpPr>
          <p:nvPr>
            <p:ph type="body" idx="1"/>
          </p:nvPr>
        </p:nvSpPr>
        <p:spPr>
          <a:noFill/>
        </p:spPr>
        <p:txBody>
          <a:bodyPr lIns="90488" tIns="44450" rIns="90488" bIns="44450"/>
          <a:lstStyle/>
          <a:p>
            <a:pPr eaLnBrk="1" hangingPunct="1"/>
            <a:r>
              <a:rPr lang="en-US" smtClean="0"/>
              <a:t>Types of surveys:</a:t>
            </a:r>
          </a:p>
          <a:p>
            <a:pPr eaLnBrk="1" hangingPunct="1"/>
            <a:r>
              <a:rPr lang="en-US" smtClean="0"/>
              <a:t>The three most common types of surveys, </a:t>
            </a:r>
          </a:p>
          <a:p>
            <a:pPr lvl="1" eaLnBrk="1" hangingPunct="1"/>
            <a:r>
              <a:rPr lang="en-US" smtClean="0"/>
              <a:t>mail/web surveys</a:t>
            </a:r>
          </a:p>
          <a:p>
            <a:pPr lvl="1" eaLnBrk="1" hangingPunct="1"/>
            <a:r>
              <a:rPr lang="en-US" smtClean="0"/>
              <a:t>telephone surveys </a:t>
            </a:r>
          </a:p>
          <a:p>
            <a:pPr lvl="1" eaLnBrk="1" hangingPunct="1"/>
            <a:r>
              <a:rPr lang="en-US" smtClean="0"/>
              <a:t>Person-to-person interviews.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0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0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0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0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19250" y="188913"/>
            <a:ext cx="7200900" cy="681037"/>
          </a:xfrm>
          <a:noFill/>
        </p:spPr>
        <p:txBody>
          <a:bodyPr lIns="90488" tIns="44450" rIns="90488" bIns="44450"/>
          <a:lstStyle/>
          <a:p>
            <a:pPr eaLnBrk="1" hangingPunct="1"/>
            <a:r>
              <a:rPr lang="en-US" smtClean="0"/>
              <a:t>Types of surveys</a:t>
            </a:r>
          </a:p>
        </p:txBody>
      </p:sp>
      <p:sp>
        <p:nvSpPr>
          <p:cNvPr id="316419" name="Rectangle 3"/>
          <p:cNvSpPr>
            <a:spLocks noGrp="1" noChangeArrowheads="1"/>
          </p:cNvSpPr>
          <p:nvPr>
            <p:ph type="body" idx="1"/>
          </p:nvPr>
        </p:nvSpPr>
        <p:spPr>
          <a:noFill/>
        </p:spPr>
        <p:txBody>
          <a:bodyPr lIns="90488" tIns="44450" rIns="90488" bIns="44450"/>
          <a:lstStyle/>
          <a:p>
            <a:pPr eaLnBrk="1" hangingPunct="1"/>
            <a:r>
              <a:rPr lang="en-US" smtClean="0"/>
              <a:t>Survey costs are lowest for mail/web surveys</a:t>
            </a:r>
          </a:p>
          <a:p>
            <a:pPr eaLnBrk="1" hangingPunct="1"/>
            <a:r>
              <a:rPr lang="en-US" smtClean="0"/>
              <a:t>More expensive for telephone surveys</a:t>
            </a:r>
          </a:p>
          <a:p>
            <a:pPr eaLnBrk="1" hangingPunct="1"/>
            <a:r>
              <a:rPr lang="en-US" smtClean="0"/>
              <a:t>Most expensive for personal interviews</a:t>
            </a:r>
          </a:p>
          <a:p>
            <a:pPr lvl="1" eaLnBrk="1" hangingPunct="1"/>
            <a:r>
              <a:rPr lang="en-US" smtClean="0"/>
              <a:t>With well-trained interviewers, higher response rates and longer questionnaires are possible with personal interviews</a:t>
            </a:r>
          </a:p>
          <a:p>
            <a:pPr eaLnBrk="1" hangingPunct="1"/>
            <a:r>
              <a:rPr lang="en-US" smtClean="0"/>
              <a:t>The design of the questionnaire is critical</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6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6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6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6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Web survey example:</a:t>
            </a:r>
          </a:p>
        </p:txBody>
      </p:sp>
      <p:pic>
        <p:nvPicPr>
          <p:cNvPr id="31747" name="Picture 7"/>
          <p:cNvPicPr>
            <a:picLocks noChangeAspect="1" noChangeArrowheads="1"/>
          </p:cNvPicPr>
          <p:nvPr/>
        </p:nvPicPr>
        <p:blipFill>
          <a:blip r:embed="rId4" cstate="print"/>
          <a:srcRect/>
          <a:stretch>
            <a:fillRect/>
          </a:stretch>
        </p:blipFill>
        <p:spPr bwMode="auto">
          <a:xfrm>
            <a:off x="1116013" y="1236663"/>
            <a:ext cx="6448425" cy="562133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Telephone survey example</a:t>
            </a:r>
            <a:endParaRPr lang="en-AU" smtClean="0"/>
          </a:p>
        </p:txBody>
      </p:sp>
      <p:sp>
        <p:nvSpPr>
          <p:cNvPr id="323587" name="Rectangle 3"/>
          <p:cNvSpPr>
            <a:spLocks noGrp="1" noChangeArrowheads="1"/>
          </p:cNvSpPr>
          <p:nvPr>
            <p:ph type="body" sz="half" idx="1"/>
          </p:nvPr>
        </p:nvSpPr>
        <p:spPr>
          <a:xfrm>
            <a:off x="611188" y="1484313"/>
            <a:ext cx="7345362" cy="4997450"/>
          </a:xfrm>
        </p:spPr>
        <p:txBody>
          <a:bodyPr/>
          <a:lstStyle/>
          <a:p>
            <a:pPr eaLnBrk="1" hangingPunct="1"/>
            <a:r>
              <a:rPr lang="en-AU" b="1" smtClean="0"/>
              <a:t>METHOD</a:t>
            </a:r>
            <a:r>
              <a:rPr lang="en-AU" smtClean="0"/>
              <a:t>:	Conducted by CATI (Computer Assisted Telephone Interviewing)</a:t>
            </a:r>
            <a:endParaRPr lang="en-AU" b="1" smtClean="0"/>
          </a:p>
        </p:txBody>
      </p:sp>
      <p:pic>
        <p:nvPicPr>
          <p:cNvPr id="323588" name="Picture 4" descr="Cati-1"/>
          <p:cNvPicPr>
            <a:picLocks noChangeAspect="1" noChangeArrowheads="1"/>
          </p:cNvPicPr>
          <p:nvPr>
            <p:ph sz="half" idx="2"/>
          </p:nvPr>
        </p:nvPicPr>
        <p:blipFill>
          <a:blip r:embed="rId4" cstate="print"/>
          <a:srcRect/>
          <a:stretch>
            <a:fillRect/>
          </a:stretch>
        </p:blipFill>
        <p:spPr>
          <a:xfrm>
            <a:off x="5940425" y="3284538"/>
            <a:ext cx="3000375" cy="1933575"/>
          </a:xfrm>
          <a:noFill/>
          <a:ln w="38100">
            <a:solidFill>
              <a:schemeClr val="bg1"/>
            </a:solidFill>
          </a:ln>
        </p:spPr>
      </p:pic>
      <p:pic>
        <p:nvPicPr>
          <p:cNvPr id="32773" name="Picture 9"/>
          <p:cNvPicPr>
            <a:picLocks noChangeAspect="1" noChangeArrowheads="1"/>
          </p:cNvPicPr>
          <p:nvPr/>
        </p:nvPicPr>
        <p:blipFill>
          <a:blip r:embed="rId5" cstate="print"/>
          <a:srcRect/>
          <a:stretch>
            <a:fillRect/>
          </a:stretch>
        </p:blipFill>
        <p:spPr bwMode="auto">
          <a:xfrm>
            <a:off x="611188" y="2708275"/>
            <a:ext cx="5113337" cy="3911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323588"/>
                                        </p:tgtEl>
                                        <p:attrNameLst>
                                          <p:attrName>style.visibility</p:attrName>
                                        </p:attrNameLst>
                                      </p:cBhvr>
                                      <p:to>
                                        <p:strVal val="visible"/>
                                      </p:to>
                                    </p:set>
                                    <p:anim calcmode="lin" valueType="num">
                                      <p:cBhvr>
                                        <p:cTn id="11" dur="1000" fill="hold"/>
                                        <p:tgtEl>
                                          <p:spTgt spid="323588"/>
                                        </p:tgtEl>
                                        <p:attrNameLst>
                                          <p:attrName>ppt_w</p:attrName>
                                        </p:attrNameLst>
                                      </p:cBhvr>
                                      <p:tavLst>
                                        <p:tav tm="0">
                                          <p:val>
                                            <p:fltVal val="0"/>
                                          </p:val>
                                        </p:tav>
                                        <p:tav tm="100000">
                                          <p:val>
                                            <p:strVal val="#ppt_w"/>
                                          </p:val>
                                        </p:tav>
                                      </p:tavLst>
                                    </p:anim>
                                    <p:anim calcmode="lin" valueType="num">
                                      <p:cBhvr>
                                        <p:cTn id="12" dur="1000" fill="hold"/>
                                        <p:tgtEl>
                                          <p:spTgt spid="323588"/>
                                        </p:tgtEl>
                                        <p:attrNameLst>
                                          <p:attrName>ppt_h</p:attrName>
                                        </p:attrNameLst>
                                      </p:cBhvr>
                                      <p:tavLst>
                                        <p:tav tm="0">
                                          <p:val>
                                            <p:fltVal val="0"/>
                                          </p:val>
                                        </p:tav>
                                        <p:tav tm="100000">
                                          <p:val>
                                            <p:strVal val="#ppt_h"/>
                                          </p:val>
                                        </p:tav>
                                      </p:tavLst>
                                    </p:anim>
                                    <p:anim calcmode="lin" valueType="num">
                                      <p:cBhvr>
                                        <p:cTn id="13" dur="1000" fill="hold"/>
                                        <p:tgtEl>
                                          <p:spTgt spid="32358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235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How much $$$ is needed?</a:t>
            </a:r>
          </a:p>
        </p:txBody>
      </p:sp>
      <p:sp>
        <p:nvSpPr>
          <p:cNvPr id="374787" name="AutoShape 3"/>
          <p:cNvSpPr>
            <a:spLocks noChangeAspect="1" noChangeArrowheads="1"/>
          </p:cNvSpPr>
          <p:nvPr>
            <p:ph type="body" idx="1"/>
          </p:nvPr>
        </p:nvSpPr>
        <p:spPr>
          <a:xfrm>
            <a:off x="684213" y="1196975"/>
            <a:ext cx="8281987" cy="4997450"/>
          </a:xfrm>
        </p:spPr>
        <p:txBody>
          <a:bodyPr/>
          <a:lstStyle/>
          <a:p>
            <a:pPr eaLnBrk="1" hangingPunct="1"/>
            <a:r>
              <a:rPr lang="en-US" smtClean="0"/>
              <a:t>Communication with Consumer Link</a:t>
            </a:r>
          </a:p>
        </p:txBody>
      </p:sp>
      <p:pic>
        <p:nvPicPr>
          <p:cNvPr id="33796" name="Picture 6"/>
          <p:cNvPicPr>
            <a:picLocks noChangeAspect="1" noChangeArrowheads="1"/>
          </p:cNvPicPr>
          <p:nvPr/>
        </p:nvPicPr>
        <p:blipFill>
          <a:blip r:embed="rId4" cstate="print"/>
          <a:srcRect/>
          <a:stretch>
            <a:fillRect/>
          </a:stretch>
        </p:blipFill>
        <p:spPr bwMode="auto">
          <a:xfrm>
            <a:off x="6877050" y="1125538"/>
            <a:ext cx="1820863" cy="808037"/>
          </a:xfrm>
          <a:prstGeom prst="rect">
            <a:avLst/>
          </a:prstGeom>
          <a:noFill/>
          <a:ln w="9525">
            <a:noFill/>
            <a:miter lim="800000"/>
            <a:headEnd/>
            <a:tailEnd/>
          </a:ln>
        </p:spPr>
      </p:pic>
      <p:pic>
        <p:nvPicPr>
          <p:cNvPr id="374791" name="Picture 7"/>
          <p:cNvPicPr>
            <a:picLocks noChangeAspect="1" noChangeArrowheads="1"/>
          </p:cNvPicPr>
          <p:nvPr/>
        </p:nvPicPr>
        <p:blipFill>
          <a:blip r:embed="rId5" cstate="print"/>
          <a:srcRect/>
          <a:stretch>
            <a:fillRect/>
          </a:stretch>
        </p:blipFill>
        <p:spPr bwMode="auto">
          <a:xfrm>
            <a:off x="611188" y="2133600"/>
            <a:ext cx="8208962" cy="45085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4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74791"/>
                                        </p:tgtEl>
                                        <p:attrNameLst>
                                          <p:attrName>style.visibility</p:attrName>
                                        </p:attrNameLst>
                                      </p:cBhvr>
                                      <p:to>
                                        <p:strVal val="visible"/>
                                      </p:to>
                                    </p:set>
                                    <p:anim calcmode="lin" valueType="num">
                                      <p:cBhvr additive="base">
                                        <p:cTn id="11" dur="500" fill="hold"/>
                                        <p:tgtEl>
                                          <p:spTgt spid="374791"/>
                                        </p:tgtEl>
                                        <p:attrNameLst>
                                          <p:attrName>ppt_x</p:attrName>
                                        </p:attrNameLst>
                                      </p:cBhvr>
                                      <p:tavLst>
                                        <p:tav tm="0">
                                          <p:val>
                                            <p:strVal val="#ppt_x"/>
                                          </p:val>
                                        </p:tav>
                                        <p:tav tm="100000">
                                          <p:val>
                                            <p:strVal val="#ppt_x"/>
                                          </p:val>
                                        </p:tav>
                                      </p:tavLst>
                                    </p:anim>
                                    <p:anim calcmode="lin" valueType="num">
                                      <p:cBhvr additive="base">
                                        <p:cTn id="12" dur="500" fill="hold"/>
                                        <p:tgtEl>
                                          <p:spTgt spid="3747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NZ" smtClean="0"/>
              <a:t>The brief</a:t>
            </a:r>
          </a:p>
        </p:txBody>
      </p:sp>
      <p:sp>
        <p:nvSpPr>
          <p:cNvPr id="7171" name="Rectangle 3"/>
          <p:cNvSpPr>
            <a:spLocks noGrp="1" noChangeArrowheads="1"/>
          </p:cNvSpPr>
          <p:nvPr>
            <p:ph type="body" idx="1"/>
          </p:nvPr>
        </p:nvSpPr>
        <p:spPr>
          <a:xfrm>
            <a:off x="611188" y="1341438"/>
            <a:ext cx="8281987" cy="5516562"/>
          </a:xfrm>
        </p:spPr>
        <p:txBody>
          <a:bodyPr/>
          <a:lstStyle/>
          <a:p>
            <a:pPr eaLnBrk="1" hangingPunct="1">
              <a:lnSpc>
                <a:spcPct val="30000"/>
              </a:lnSpc>
            </a:pPr>
            <a:r>
              <a:rPr lang="en-NZ" smtClean="0"/>
              <a:t>Intro/first considerations </a:t>
            </a:r>
          </a:p>
          <a:p>
            <a:pPr eaLnBrk="1" hangingPunct="1">
              <a:lnSpc>
                <a:spcPct val="30000"/>
              </a:lnSpc>
            </a:pPr>
            <a:r>
              <a:rPr lang="en-US" smtClean="0"/>
              <a:t>Contracting out surveys</a:t>
            </a:r>
          </a:p>
          <a:p>
            <a:pPr eaLnBrk="1" hangingPunct="1">
              <a:lnSpc>
                <a:spcPct val="30000"/>
              </a:lnSpc>
            </a:pPr>
            <a:r>
              <a:rPr lang="en-US" smtClean="0"/>
              <a:t>Survey management </a:t>
            </a:r>
            <a:br>
              <a:rPr lang="en-US" smtClean="0"/>
            </a:br>
            <a:r>
              <a:rPr lang="en-US" smtClean="0"/>
              <a:t> </a:t>
            </a:r>
          </a:p>
          <a:p>
            <a:pPr eaLnBrk="1" hangingPunct="1">
              <a:lnSpc>
                <a:spcPct val="30000"/>
              </a:lnSpc>
            </a:pPr>
            <a:r>
              <a:rPr lang="en-US" smtClean="0"/>
              <a:t>Sampling issues </a:t>
            </a:r>
            <a:br>
              <a:rPr lang="en-US" smtClean="0"/>
            </a:br>
            <a:r>
              <a:rPr lang="en-US" smtClean="0"/>
              <a:t> </a:t>
            </a:r>
          </a:p>
          <a:p>
            <a:pPr eaLnBrk="1" hangingPunct="1">
              <a:lnSpc>
                <a:spcPct val="30000"/>
              </a:lnSpc>
            </a:pPr>
            <a:r>
              <a:rPr lang="en-US" smtClean="0"/>
              <a:t>Questionnaire development </a:t>
            </a:r>
            <a:br>
              <a:rPr lang="en-US" smtClean="0"/>
            </a:br>
            <a:endParaRPr lang="en-US" smtClean="0"/>
          </a:p>
          <a:p>
            <a:pPr eaLnBrk="1" hangingPunct="1">
              <a:lnSpc>
                <a:spcPct val="30000"/>
              </a:lnSpc>
            </a:pPr>
            <a:r>
              <a:rPr lang="en-US" smtClean="0"/>
              <a:t>Pilot surveys/Sources of error </a:t>
            </a:r>
            <a:br>
              <a:rPr lang="en-US" smtClean="0"/>
            </a:br>
            <a:endParaRPr lang="en-US" smtClean="0"/>
          </a:p>
          <a:p>
            <a:pPr eaLnBrk="1" hangingPunct="1">
              <a:lnSpc>
                <a:spcPct val="30000"/>
              </a:lnSpc>
            </a:pPr>
            <a:r>
              <a:rPr lang="en-US" smtClean="0"/>
              <a:t>Data collection/processing </a:t>
            </a:r>
            <a:br>
              <a:rPr lang="en-US" smtClean="0"/>
            </a:br>
            <a:r>
              <a:rPr lang="en-US" smtClean="0"/>
              <a:t> </a:t>
            </a:r>
          </a:p>
          <a:p>
            <a:pPr eaLnBrk="1" hangingPunct="1">
              <a:lnSpc>
                <a:spcPct val="30000"/>
              </a:lnSpc>
            </a:pPr>
            <a:r>
              <a:rPr lang="en-US" smtClean="0"/>
              <a:t>Data presentation </a:t>
            </a:r>
          </a:p>
          <a:p>
            <a:pPr eaLnBrk="1" hangingPunct="1">
              <a:lnSpc>
                <a:spcPct val="30000"/>
              </a:lnSpc>
            </a:pPr>
            <a:r>
              <a:rPr lang="en-US" smtClean="0"/>
              <a:t>Completing the loop</a:t>
            </a:r>
            <a:br>
              <a:rPr lang="en-US" smtClean="0"/>
            </a:br>
            <a:endParaRPr lang="en-NZ" smtClean="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How much $$$ is needed?</a:t>
            </a:r>
          </a:p>
        </p:txBody>
      </p:sp>
      <p:pic>
        <p:nvPicPr>
          <p:cNvPr id="375811" name="Picture 3"/>
          <p:cNvPicPr>
            <a:picLocks noChangeAspect="1" noChangeArrowheads="1"/>
          </p:cNvPicPr>
          <p:nvPr/>
        </p:nvPicPr>
        <p:blipFill>
          <a:blip r:embed="rId4" cstate="print"/>
          <a:srcRect/>
          <a:stretch>
            <a:fillRect/>
          </a:stretch>
        </p:blipFill>
        <p:spPr bwMode="auto">
          <a:xfrm>
            <a:off x="395288" y="1196975"/>
            <a:ext cx="8748712" cy="54943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5811"/>
                                        </p:tgtEl>
                                        <p:attrNameLst>
                                          <p:attrName>style.visibility</p:attrName>
                                        </p:attrNameLst>
                                      </p:cBhvr>
                                      <p:to>
                                        <p:strVal val="visible"/>
                                      </p:to>
                                    </p:set>
                                    <p:anim calcmode="lin" valueType="num">
                                      <p:cBhvr additive="base">
                                        <p:cTn id="7" dur="500" fill="hold"/>
                                        <p:tgtEl>
                                          <p:spTgt spid="375811"/>
                                        </p:tgtEl>
                                        <p:attrNameLst>
                                          <p:attrName>ppt_x</p:attrName>
                                        </p:attrNameLst>
                                      </p:cBhvr>
                                      <p:tavLst>
                                        <p:tav tm="0">
                                          <p:val>
                                            <p:strVal val="#ppt_x"/>
                                          </p:val>
                                        </p:tav>
                                        <p:tav tm="100000">
                                          <p:val>
                                            <p:strVal val="#ppt_x"/>
                                          </p:val>
                                        </p:tav>
                                      </p:tavLst>
                                    </p:anim>
                                    <p:anim calcmode="lin" valueType="num">
                                      <p:cBhvr additive="base">
                                        <p:cTn id="8" dur="500" fill="hold"/>
                                        <p:tgtEl>
                                          <p:spTgt spid="375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03350" y="188913"/>
            <a:ext cx="7161213" cy="814387"/>
          </a:xfrm>
          <a:noFill/>
        </p:spPr>
        <p:txBody>
          <a:bodyPr lIns="90488" tIns="44450" rIns="90488" bIns="44450"/>
          <a:lstStyle/>
          <a:p>
            <a:pPr eaLnBrk="1" hangingPunct="1"/>
            <a:r>
              <a:rPr lang="en-US" smtClean="0"/>
              <a:t>How do I sample these people?</a:t>
            </a:r>
          </a:p>
        </p:txBody>
      </p:sp>
      <p:sp>
        <p:nvSpPr>
          <p:cNvPr id="294915" name="Rectangle 3"/>
          <p:cNvSpPr>
            <a:spLocks noGrp="1" noChangeArrowheads="1"/>
          </p:cNvSpPr>
          <p:nvPr>
            <p:ph type="body" idx="1"/>
          </p:nvPr>
        </p:nvSpPr>
        <p:spPr>
          <a:noFill/>
        </p:spPr>
        <p:txBody>
          <a:bodyPr lIns="90488" tIns="44450" rIns="90488" bIns="44450"/>
          <a:lstStyle/>
          <a:p>
            <a:pPr eaLnBrk="1" hangingPunct="1"/>
            <a:r>
              <a:rPr lang="en-US" smtClean="0"/>
              <a:t>Non-representative samples</a:t>
            </a:r>
          </a:p>
          <a:p>
            <a:pPr eaLnBrk="1" hangingPunct="1"/>
            <a:r>
              <a:rPr lang="en-US" smtClean="0"/>
              <a:t>Send letters out/ web requests 0800/0900 telephone requests – wait for replies</a:t>
            </a:r>
          </a:p>
          <a:p>
            <a:pPr lvl="1" eaLnBrk="1" hangingPunct="1">
              <a:buSzPct val="75000"/>
            </a:pPr>
            <a:r>
              <a:rPr lang="en-US" smtClean="0"/>
              <a:t>Self-selection bias</a:t>
            </a:r>
          </a:p>
          <a:p>
            <a:pPr lvl="1" eaLnBrk="1" hangingPunct="1">
              <a:buSzPct val="75000"/>
            </a:pPr>
            <a:r>
              <a:rPr lang="en-US" smtClean="0"/>
              <a:t>Convenience/judgment/snowball sampling</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4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03350" y="188913"/>
            <a:ext cx="7161213" cy="814387"/>
          </a:xfrm>
          <a:noFill/>
        </p:spPr>
        <p:txBody>
          <a:bodyPr lIns="90488" tIns="44450" rIns="90488" bIns="44450"/>
          <a:lstStyle/>
          <a:p>
            <a:pPr eaLnBrk="1" hangingPunct="1"/>
            <a:r>
              <a:rPr lang="en-US" smtClean="0"/>
              <a:t>Non-representative samples</a:t>
            </a:r>
          </a:p>
        </p:txBody>
      </p:sp>
      <p:sp>
        <p:nvSpPr>
          <p:cNvPr id="324611" name="Rectangle 3"/>
          <p:cNvSpPr>
            <a:spLocks noGrp="1" noChangeArrowheads="1"/>
          </p:cNvSpPr>
          <p:nvPr>
            <p:ph type="body" idx="1"/>
          </p:nvPr>
        </p:nvSpPr>
        <p:spPr>
          <a:noFill/>
        </p:spPr>
        <p:txBody>
          <a:bodyPr lIns="90488" tIns="44450" rIns="90488" bIns="44450"/>
          <a:lstStyle/>
          <a:p>
            <a:pPr eaLnBrk="1" hangingPunct="1"/>
            <a:r>
              <a:rPr lang="en-US" smtClean="0"/>
              <a:t>Sampling cost is lower and implementation easier</a:t>
            </a:r>
          </a:p>
          <a:p>
            <a:pPr lvl="1" eaLnBrk="1" hangingPunct="1">
              <a:buSzPct val="75000"/>
            </a:pPr>
            <a:r>
              <a:rPr lang="en-US" smtClean="0"/>
              <a:t>Statistically valid statements </a:t>
            </a:r>
            <a:r>
              <a:rPr lang="en-US" u="sng" smtClean="0"/>
              <a:t>cannot</a:t>
            </a:r>
            <a:r>
              <a:rPr lang="en-US" smtClean="0"/>
              <a:t> be made about the precision of the estimates</a:t>
            </a:r>
          </a:p>
          <a:p>
            <a:pPr lvl="3" eaLnBrk="1" hangingPunct="1">
              <a:buSzPct val="75000"/>
            </a:pPr>
            <a:r>
              <a:rPr lang="en-US" smtClean="0"/>
              <a:t>There is some information but it cannot ‘retro-fitted’ to a different population	</a:t>
            </a:r>
          </a:p>
          <a:p>
            <a:pPr lvl="1" eaLnBrk="1" hangingPunct="1">
              <a:buSzPct val="75000"/>
            </a:pPr>
            <a:r>
              <a:rPr lang="en-US" smtClean="0"/>
              <a:t>Why? You have no idea if the respondents are ‘representative’ of the people you are interested in.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4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4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46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lIns="92075" tIns="46038" rIns="92075" bIns="46038"/>
          <a:lstStyle/>
          <a:p>
            <a:pPr eaLnBrk="1" hangingPunct="1"/>
            <a:r>
              <a:rPr lang="en-US" smtClean="0"/>
              <a:t>Non-representative samples: Disaster</a:t>
            </a:r>
          </a:p>
        </p:txBody>
      </p:sp>
      <p:sp>
        <p:nvSpPr>
          <p:cNvPr id="329731" name="Rectangle 3"/>
          <p:cNvSpPr>
            <a:spLocks noGrp="1" noChangeArrowheads="1"/>
          </p:cNvSpPr>
          <p:nvPr>
            <p:ph type="body" sz="half" idx="2"/>
          </p:nvPr>
        </p:nvSpPr>
        <p:spPr>
          <a:xfrm>
            <a:off x="4427538" y="1484313"/>
            <a:ext cx="4465637" cy="4997450"/>
          </a:xfrm>
          <a:noFill/>
        </p:spPr>
        <p:txBody>
          <a:bodyPr lIns="92075" tIns="46038" rIns="92075" bIns="46038"/>
          <a:lstStyle/>
          <a:p>
            <a:pPr eaLnBrk="1" hangingPunct="1">
              <a:lnSpc>
                <a:spcPct val="90000"/>
              </a:lnSpc>
            </a:pPr>
            <a:r>
              <a:rPr lang="en-US" sz="2400" smtClean="0"/>
              <a:t>To prepare for her book </a:t>
            </a:r>
            <a:r>
              <a:rPr lang="en-US" sz="2400" i="1" smtClean="0"/>
              <a:t>Women and Love</a:t>
            </a:r>
            <a:r>
              <a:rPr lang="en-US" sz="2400" smtClean="0"/>
              <a:t>, Shere Hite (1976):</a:t>
            </a:r>
          </a:p>
          <a:p>
            <a:pPr eaLnBrk="1" hangingPunct="1">
              <a:lnSpc>
                <a:spcPct val="90000"/>
              </a:lnSpc>
            </a:pPr>
            <a:r>
              <a:rPr lang="en-US" sz="2400" smtClean="0"/>
              <a:t>sent questionnaires to 100,000 women asking about love, sex, and relationships</a:t>
            </a:r>
          </a:p>
          <a:p>
            <a:pPr lvl="1" eaLnBrk="1" hangingPunct="1">
              <a:lnSpc>
                <a:spcPct val="90000"/>
              </a:lnSpc>
            </a:pPr>
            <a:r>
              <a:rPr lang="en-US" sz="2400" smtClean="0"/>
              <a:t>4.5% responded</a:t>
            </a:r>
          </a:p>
          <a:p>
            <a:pPr lvl="1" eaLnBrk="1" hangingPunct="1">
              <a:lnSpc>
                <a:spcPct val="90000"/>
              </a:lnSpc>
            </a:pPr>
            <a:r>
              <a:rPr lang="en-US" sz="2400" smtClean="0"/>
              <a:t>Hite used those responses to write her book</a:t>
            </a:r>
          </a:p>
        </p:txBody>
      </p:sp>
      <p:pic>
        <p:nvPicPr>
          <p:cNvPr id="37892" name="Picture 5" descr="Shere Hite"/>
          <p:cNvPicPr>
            <a:picLocks noChangeAspect="1" noChangeArrowheads="1"/>
          </p:cNvPicPr>
          <p:nvPr>
            <p:ph sz="half" idx="1"/>
          </p:nvPr>
        </p:nvPicPr>
        <p:blipFill>
          <a:blip r:embed="rId4" cstate="print"/>
          <a:srcRect/>
          <a:stretch>
            <a:fillRect/>
          </a:stretch>
        </p:blipFill>
        <p:spPr>
          <a:xfrm>
            <a:off x="544513" y="1196975"/>
            <a:ext cx="3648075" cy="5524500"/>
          </a:xfr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9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9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9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9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lIns="92075" tIns="46038" rIns="92075" bIns="46038"/>
          <a:lstStyle/>
          <a:p>
            <a:pPr eaLnBrk="1" hangingPunct="1"/>
            <a:r>
              <a:rPr lang="en-US" smtClean="0"/>
              <a:t>Non-representative samples: Disaster</a:t>
            </a:r>
          </a:p>
        </p:txBody>
      </p:sp>
      <p:sp>
        <p:nvSpPr>
          <p:cNvPr id="330755" name="Rectangle 3"/>
          <p:cNvSpPr>
            <a:spLocks noGrp="1" noChangeArrowheads="1"/>
          </p:cNvSpPr>
          <p:nvPr>
            <p:ph type="body" idx="1"/>
          </p:nvPr>
        </p:nvSpPr>
        <p:spPr>
          <a:xfrm>
            <a:off x="179388" y="1484313"/>
            <a:ext cx="8610600" cy="4537075"/>
          </a:xfrm>
          <a:noFill/>
        </p:spPr>
        <p:txBody>
          <a:bodyPr lIns="92075" tIns="46038" rIns="92075" bIns="46038"/>
          <a:lstStyle/>
          <a:p>
            <a:pPr eaLnBrk="1" hangingPunct="1">
              <a:lnSpc>
                <a:spcPct val="90000"/>
              </a:lnSpc>
            </a:pPr>
            <a:r>
              <a:rPr lang="en-US" smtClean="0"/>
              <a:t>Moore (</a:t>
            </a:r>
            <a:r>
              <a:rPr lang="en-US" i="1" smtClean="0"/>
              <a:t>Statistics: Concepts and Controversies</a:t>
            </a:r>
            <a:r>
              <a:rPr lang="en-US" smtClean="0"/>
              <a:t>, 1997) noted:</a:t>
            </a:r>
          </a:p>
          <a:p>
            <a:pPr lvl="1" eaLnBrk="1" hangingPunct="1">
              <a:lnSpc>
                <a:spcPct val="90000"/>
              </a:lnSpc>
            </a:pPr>
            <a:r>
              <a:rPr lang="en-US" smtClean="0"/>
              <a:t>respondents “were fed up with men and eager to fight them…”</a:t>
            </a:r>
          </a:p>
          <a:p>
            <a:pPr lvl="1" eaLnBrk="1" hangingPunct="1">
              <a:lnSpc>
                <a:spcPct val="90000"/>
              </a:lnSpc>
            </a:pPr>
            <a:r>
              <a:rPr lang="en-US" smtClean="0"/>
              <a:t>“the anger became the theme of the book…”</a:t>
            </a:r>
          </a:p>
          <a:p>
            <a:pPr lvl="1" eaLnBrk="1" hangingPunct="1">
              <a:lnSpc>
                <a:spcPct val="90000"/>
              </a:lnSpc>
            </a:pPr>
            <a:r>
              <a:rPr lang="en-US" smtClean="0"/>
              <a:t>“but angry women are more likely” to respond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0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0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0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0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2667000" y="6172200"/>
            <a:ext cx="573088" cy="381000"/>
          </a:xfrm>
          <a:prstGeom prst="rect">
            <a:avLst/>
          </a:prstGeom>
          <a:solidFill>
            <a:srgbClr val="FF9999"/>
          </a:solidFill>
          <a:ln w="9525">
            <a:solidFill>
              <a:schemeClr val="tx1"/>
            </a:solidFill>
            <a:miter lim="800000"/>
            <a:headEnd/>
            <a:tailEnd/>
          </a:ln>
        </p:spPr>
        <p:txBody>
          <a:bodyPr wrap="none" anchor="ctr"/>
          <a:lstStyle/>
          <a:p>
            <a:endParaRPr lang="en-US"/>
          </a:p>
        </p:txBody>
      </p:sp>
      <p:grpSp>
        <p:nvGrpSpPr>
          <p:cNvPr id="2" name="Group 3"/>
          <p:cNvGrpSpPr>
            <a:grpSpLocks/>
          </p:cNvGrpSpPr>
          <p:nvPr/>
        </p:nvGrpSpPr>
        <p:grpSpPr bwMode="auto">
          <a:xfrm>
            <a:off x="2667000" y="1295400"/>
            <a:ext cx="2667000" cy="2590800"/>
            <a:chOff x="1680" y="288"/>
            <a:chExt cx="1680" cy="1632"/>
          </a:xfrm>
        </p:grpSpPr>
        <p:sp>
          <p:nvSpPr>
            <p:cNvPr id="39958" name="Rectangle 4"/>
            <p:cNvSpPr>
              <a:spLocks noChangeArrowheads="1"/>
            </p:cNvSpPr>
            <p:nvPr/>
          </p:nvSpPr>
          <p:spPr bwMode="auto">
            <a:xfrm>
              <a:off x="1680" y="960"/>
              <a:ext cx="384" cy="960"/>
            </a:xfrm>
            <a:prstGeom prst="rect">
              <a:avLst/>
            </a:prstGeom>
            <a:solidFill>
              <a:srgbClr val="3366FF"/>
            </a:solidFill>
            <a:ln w="9525">
              <a:solidFill>
                <a:schemeClr val="bg1"/>
              </a:solidFill>
              <a:miter lim="800000"/>
              <a:headEnd/>
              <a:tailEnd/>
            </a:ln>
          </p:spPr>
          <p:txBody>
            <a:bodyPr wrap="none" anchor="ctr"/>
            <a:lstStyle/>
            <a:p>
              <a:endParaRPr lang="en-US"/>
            </a:p>
          </p:txBody>
        </p:sp>
        <p:sp>
          <p:nvSpPr>
            <p:cNvPr id="39959" name="Rectangle 5"/>
            <p:cNvSpPr>
              <a:spLocks noChangeArrowheads="1"/>
            </p:cNvSpPr>
            <p:nvPr/>
          </p:nvSpPr>
          <p:spPr bwMode="auto">
            <a:xfrm>
              <a:off x="2016" y="288"/>
              <a:ext cx="336" cy="1632"/>
            </a:xfrm>
            <a:prstGeom prst="rect">
              <a:avLst/>
            </a:prstGeom>
            <a:solidFill>
              <a:srgbClr val="3366FF"/>
            </a:solidFill>
            <a:ln w="9525">
              <a:solidFill>
                <a:schemeClr val="bg1"/>
              </a:solidFill>
              <a:miter lim="800000"/>
              <a:headEnd/>
              <a:tailEnd/>
            </a:ln>
          </p:spPr>
          <p:txBody>
            <a:bodyPr wrap="none" anchor="ctr"/>
            <a:lstStyle/>
            <a:p>
              <a:endParaRPr lang="en-US"/>
            </a:p>
          </p:txBody>
        </p:sp>
        <p:sp>
          <p:nvSpPr>
            <p:cNvPr id="39960" name="Rectangle 6"/>
            <p:cNvSpPr>
              <a:spLocks noChangeArrowheads="1"/>
            </p:cNvSpPr>
            <p:nvPr/>
          </p:nvSpPr>
          <p:spPr bwMode="auto">
            <a:xfrm>
              <a:off x="2352" y="480"/>
              <a:ext cx="336" cy="1440"/>
            </a:xfrm>
            <a:prstGeom prst="rect">
              <a:avLst/>
            </a:prstGeom>
            <a:solidFill>
              <a:srgbClr val="3366FF"/>
            </a:solidFill>
            <a:ln w="9525">
              <a:solidFill>
                <a:schemeClr val="bg1"/>
              </a:solidFill>
              <a:miter lim="800000"/>
              <a:headEnd/>
              <a:tailEnd/>
            </a:ln>
          </p:spPr>
          <p:txBody>
            <a:bodyPr wrap="none" anchor="ctr"/>
            <a:lstStyle/>
            <a:p>
              <a:endParaRPr lang="en-US"/>
            </a:p>
          </p:txBody>
        </p:sp>
        <p:sp>
          <p:nvSpPr>
            <p:cNvPr id="39961" name="Rectangle 7"/>
            <p:cNvSpPr>
              <a:spLocks noChangeArrowheads="1"/>
            </p:cNvSpPr>
            <p:nvPr/>
          </p:nvSpPr>
          <p:spPr bwMode="auto">
            <a:xfrm>
              <a:off x="2688" y="1296"/>
              <a:ext cx="336" cy="624"/>
            </a:xfrm>
            <a:prstGeom prst="rect">
              <a:avLst/>
            </a:prstGeom>
            <a:solidFill>
              <a:srgbClr val="3366FF"/>
            </a:solidFill>
            <a:ln w="9525">
              <a:solidFill>
                <a:schemeClr val="bg1"/>
              </a:solidFill>
              <a:miter lim="800000"/>
              <a:headEnd/>
              <a:tailEnd/>
            </a:ln>
          </p:spPr>
          <p:txBody>
            <a:bodyPr wrap="none" anchor="ctr"/>
            <a:lstStyle/>
            <a:p>
              <a:endParaRPr lang="en-US"/>
            </a:p>
          </p:txBody>
        </p:sp>
        <p:sp>
          <p:nvSpPr>
            <p:cNvPr id="39962" name="Rectangle 8"/>
            <p:cNvSpPr>
              <a:spLocks noChangeArrowheads="1"/>
            </p:cNvSpPr>
            <p:nvPr/>
          </p:nvSpPr>
          <p:spPr bwMode="auto">
            <a:xfrm>
              <a:off x="3024" y="1488"/>
              <a:ext cx="336" cy="432"/>
            </a:xfrm>
            <a:prstGeom prst="rect">
              <a:avLst/>
            </a:prstGeom>
            <a:solidFill>
              <a:srgbClr val="3366FF"/>
            </a:solidFill>
            <a:ln w="9525">
              <a:solidFill>
                <a:schemeClr val="bg1"/>
              </a:solidFill>
              <a:miter lim="800000"/>
              <a:headEnd/>
              <a:tailEnd/>
            </a:ln>
          </p:spPr>
          <p:txBody>
            <a:bodyPr wrap="none" anchor="ctr"/>
            <a:lstStyle/>
            <a:p>
              <a:endParaRPr lang="en-US"/>
            </a:p>
          </p:txBody>
        </p:sp>
      </p:grpSp>
      <p:grpSp>
        <p:nvGrpSpPr>
          <p:cNvPr id="3" name="Group 9"/>
          <p:cNvGrpSpPr>
            <a:grpSpLocks/>
          </p:cNvGrpSpPr>
          <p:nvPr/>
        </p:nvGrpSpPr>
        <p:grpSpPr bwMode="auto">
          <a:xfrm>
            <a:off x="3200400" y="5257800"/>
            <a:ext cx="2133600" cy="1295400"/>
            <a:chOff x="2160" y="2784"/>
            <a:chExt cx="1344" cy="816"/>
          </a:xfrm>
        </p:grpSpPr>
        <p:sp>
          <p:nvSpPr>
            <p:cNvPr id="39954" name="Rectangle 10"/>
            <p:cNvSpPr>
              <a:spLocks noChangeArrowheads="1"/>
            </p:cNvSpPr>
            <p:nvPr/>
          </p:nvSpPr>
          <p:spPr bwMode="auto">
            <a:xfrm>
              <a:off x="2160" y="2976"/>
              <a:ext cx="336" cy="624"/>
            </a:xfrm>
            <a:prstGeom prst="rect">
              <a:avLst/>
            </a:prstGeom>
            <a:solidFill>
              <a:srgbClr val="FFFF99"/>
            </a:solidFill>
            <a:ln w="9525">
              <a:solidFill>
                <a:schemeClr val="bg1"/>
              </a:solidFill>
              <a:miter lim="800000"/>
              <a:headEnd/>
              <a:tailEnd/>
            </a:ln>
          </p:spPr>
          <p:txBody>
            <a:bodyPr wrap="none" anchor="ctr"/>
            <a:lstStyle/>
            <a:p>
              <a:endParaRPr lang="en-US"/>
            </a:p>
          </p:txBody>
        </p:sp>
        <p:sp>
          <p:nvSpPr>
            <p:cNvPr id="39955" name="Rectangle 11"/>
            <p:cNvSpPr>
              <a:spLocks noChangeArrowheads="1"/>
            </p:cNvSpPr>
            <p:nvPr/>
          </p:nvSpPr>
          <p:spPr bwMode="auto">
            <a:xfrm>
              <a:off x="2496" y="2784"/>
              <a:ext cx="336" cy="816"/>
            </a:xfrm>
            <a:prstGeom prst="rect">
              <a:avLst/>
            </a:prstGeom>
            <a:solidFill>
              <a:srgbClr val="FFFF99"/>
            </a:solidFill>
            <a:ln w="9525">
              <a:solidFill>
                <a:schemeClr val="bg1"/>
              </a:solidFill>
              <a:miter lim="800000"/>
              <a:headEnd/>
              <a:tailEnd/>
            </a:ln>
          </p:spPr>
          <p:txBody>
            <a:bodyPr wrap="none" anchor="ctr"/>
            <a:lstStyle/>
            <a:p>
              <a:endParaRPr lang="en-US"/>
            </a:p>
          </p:txBody>
        </p:sp>
        <p:sp>
          <p:nvSpPr>
            <p:cNvPr id="39956" name="Rectangle 12"/>
            <p:cNvSpPr>
              <a:spLocks noChangeArrowheads="1"/>
            </p:cNvSpPr>
            <p:nvPr/>
          </p:nvSpPr>
          <p:spPr bwMode="auto">
            <a:xfrm>
              <a:off x="2832" y="3360"/>
              <a:ext cx="336" cy="240"/>
            </a:xfrm>
            <a:prstGeom prst="rect">
              <a:avLst/>
            </a:prstGeom>
            <a:solidFill>
              <a:srgbClr val="FFFF99"/>
            </a:solidFill>
            <a:ln w="9525">
              <a:solidFill>
                <a:schemeClr val="bg1"/>
              </a:solidFill>
              <a:miter lim="800000"/>
              <a:headEnd/>
              <a:tailEnd/>
            </a:ln>
          </p:spPr>
          <p:txBody>
            <a:bodyPr wrap="none" anchor="ctr"/>
            <a:lstStyle/>
            <a:p>
              <a:endParaRPr lang="en-US"/>
            </a:p>
          </p:txBody>
        </p:sp>
        <p:sp>
          <p:nvSpPr>
            <p:cNvPr id="39957" name="Rectangle 13"/>
            <p:cNvSpPr>
              <a:spLocks noChangeArrowheads="1"/>
            </p:cNvSpPr>
            <p:nvPr/>
          </p:nvSpPr>
          <p:spPr bwMode="auto">
            <a:xfrm>
              <a:off x="3168" y="3360"/>
              <a:ext cx="336" cy="240"/>
            </a:xfrm>
            <a:prstGeom prst="rect">
              <a:avLst/>
            </a:prstGeom>
            <a:solidFill>
              <a:srgbClr val="FFFF99"/>
            </a:solidFill>
            <a:ln w="9525">
              <a:solidFill>
                <a:schemeClr val="bg1"/>
              </a:solidFill>
              <a:miter lim="800000"/>
              <a:headEnd/>
              <a:tailEnd/>
            </a:ln>
          </p:spPr>
          <p:txBody>
            <a:bodyPr wrap="none" anchor="ctr"/>
            <a:lstStyle/>
            <a:p>
              <a:endParaRPr lang="en-US"/>
            </a:p>
          </p:txBody>
        </p:sp>
      </p:grpSp>
      <p:sp>
        <p:nvSpPr>
          <p:cNvPr id="386062" name="Rectangle 14"/>
          <p:cNvSpPr>
            <a:spLocks noChangeArrowheads="1"/>
          </p:cNvSpPr>
          <p:nvPr/>
        </p:nvSpPr>
        <p:spPr bwMode="auto">
          <a:xfrm>
            <a:off x="4800600" y="3200400"/>
            <a:ext cx="533400" cy="685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86063" name="Rectangle 15"/>
          <p:cNvSpPr>
            <a:spLocks noChangeArrowheads="1"/>
          </p:cNvSpPr>
          <p:nvPr/>
        </p:nvSpPr>
        <p:spPr bwMode="auto">
          <a:xfrm>
            <a:off x="2667000" y="2362200"/>
            <a:ext cx="533400" cy="1524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86064" name="Rectangle 16"/>
          <p:cNvSpPr>
            <a:spLocks noChangeArrowheads="1"/>
          </p:cNvSpPr>
          <p:nvPr/>
        </p:nvSpPr>
        <p:spPr bwMode="auto">
          <a:xfrm>
            <a:off x="2667000" y="6172200"/>
            <a:ext cx="533400" cy="38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86065" name="Rectangle 17"/>
          <p:cNvSpPr>
            <a:spLocks noChangeArrowheads="1"/>
          </p:cNvSpPr>
          <p:nvPr/>
        </p:nvSpPr>
        <p:spPr bwMode="auto">
          <a:xfrm>
            <a:off x="4800600" y="6172200"/>
            <a:ext cx="533400" cy="38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86066" name="Text Box 18"/>
          <p:cNvSpPr txBox="1">
            <a:spLocks noChangeArrowheads="1"/>
          </p:cNvSpPr>
          <p:nvPr/>
        </p:nvSpPr>
        <p:spPr bwMode="auto">
          <a:xfrm>
            <a:off x="1447800" y="4041775"/>
            <a:ext cx="5418138" cy="396875"/>
          </a:xfrm>
          <a:prstGeom prst="rect">
            <a:avLst/>
          </a:prstGeom>
          <a:noFill/>
          <a:ln w="9525">
            <a:noFill/>
            <a:miter lim="800000"/>
            <a:headEnd/>
            <a:tailEnd/>
          </a:ln>
        </p:spPr>
        <p:txBody>
          <a:bodyPr wrap="none">
            <a:spAutoFit/>
          </a:bodyPr>
          <a:lstStyle/>
          <a:p>
            <a:pPr eaLnBrk="0" hangingPunct="0"/>
            <a:r>
              <a:rPr lang="en-US" sz="2000">
                <a:solidFill>
                  <a:schemeClr val="bg1"/>
                </a:solidFill>
                <a:latin typeface="Gill Sans MT" pitchFamily="34" charset="0"/>
              </a:rPr>
              <a:t>When parts of the population cannot be selected...</a:t>
            </a:r>
          </a:p>
        </p:txBody>
      </p:sp>
      <p:sp>
        <p:nvSpPr>
          <p:cNvPr id="386067" name="Text Box 19"/>
          <p:cNvSpPr txBox="1">
            <a:spLocks noChangeArrowheads="1"/>
          </p:cNvSpPr>
          <p:nvPr/>
        </p:nvSpPr>
        <p:spPr bwMode="auto">
          <a:xfrm>
            <a:off x="5029200" y="4575175"/>
            <a:ext cx="3387725" cy="701675"/>
          </a:xfrm>
          <a:prstGeom prst="rect">
            <a:avLst/>
          </a:prstGeom>
          <a:noFill/>
          <a:ln w="9525">
            <a:noFill/>
            <a:miter lim="800000"/>
            <a:headEnd/>
            <a:tailEnd/>
          </a:ln>
        </p:spPr>
        <p:txBody>
          <a:bodyPr wrap="none">
            <a:spAutoFit/>
          </a:bodyPr>
          <a:lstStyle/>
          <a:p>
            <a:pPr eaLnBrk="0" hangingPunct="0"/>
            <a:r>
              <a:rPr lang="en-US" sz="2000">
                <a:solidFill>
                  <a:schemeClr val="bg1"/>
                </a:solidFill>
                <a:latin typeface="Gill Sans MT" pitchFamily="34" charset="0"/>
              </a:rPr>
              <a:t>…the sample cannot represent</a:t>
            </a:r>
          </a:p>
          <a:p>
            <a:pPr eaLnBrk="0" hangingPunct="0"/>
            <a:r>
              <a:rPr lang="en-US" sz="2000">
                <a:solidFill>
                  <a:schemeClr val="bg1"/>
                </a:solidFill>
                <a:latin typeface="Gill Sans MT" pitchFamily="34" charset="0"/>
              </a:rPr>
              <a:t>the whole population.</a:t>
            </a:r>
          </a:p>
        </p:txBody>
      </p:sp>
      <p:grpSp>
        <p:nvGrpSpPr>
          <p:cNvPr id="4" name="Group 20"/>
          <p:cNvGrpSpPr>
            <a:grpSpLocks/>
          </p:cNvGrpSpPr>
          <p:nvPr/>
        </p:nvGrpSpPr>
        <p:grpSpPr bwMode="auto">
          <a:xfrm>
            <a:off x="2051050" y="2492375"/>
            <a:ext cx="3048000" cy="1600200"/>
            <a:chOff x="1296" y="1056"/>
            <a:chExt cx="1920" cy="1008"/>
          </a:xfrm>
        </p:grpSpPr>
        <p:sp>
          <p:nvSpPr>
            <p:cNvPr id="39952" name="Line 21"/>
            <p:cNvSpPr>
              <a:spLocks noChangeShapeType="1"/>
            </p:cNvSpPr>
            <p:nvPr/>
          </p:nvSpPr>
          <p:spPr bwMode="auto">
            <a:xfrm flipV="1">
              <a:off x="1296" y="1056"/>
              <a:ext cx="528" cy="1008"/>
            </a:xfrm>
            <a:prstGeom prst="line">
              <a:avLst/>
            </a:prstGeom>
            <a:noFill/>
            <a:ln w="9525">
              <a:solidFill>
                <a:schemeClr val="bg1"/>
              </a:solidFill>
              <a:round/>
              <a:headEnd/>
              <a:tailEnd type="triangle" w="med" len="med"/>
            </a:ln>
          </p:spPr>
          <p:txBody>
            <a:bodyPr wrap="none" anchor="ctr"/>
            <a:lstStyle/>
            <a:p>
              <a:endParaRPr lang="en-US"/>
            </a:p>
          </p:txBody>
        </p:sp>
        <p:sp>
          <p:nvSpPr>
            <p:cNvPr id="39953" name="Line 22"/>
            <p:cNvSpPr>
              <a:spLocks noChangeShapeType="1"/>
            </p:cNvSpPr>
            <p:nvPr/>
          </p:nvSpPr>
          <p:spPr bwMode="auto">
            <a:xfrm flipV="1">
              <a:off x="1296" y="1680"/>
              <a:ext cx="1920" cy="384"/>
            </a:xfrm>
            <a:prstGeom prst="line">
              <a:avLst/>
            </a:prstGeom>
            <a:noFill/>
            <a:ln w="9525">
              <a:solidFill>
                <a:schemeClr val="bg1"/>
              </a:solidFill>
              <a:round/>
              <a:headEnd/>
              <a:tailEnd type="triangle" w="med" len="med"/>
            </a:ln>
          </p:spPr>
          <p:txBody>
            <a:bodyPr wrap="none" anchor="ctr"/>
            <a:lstStyle/>
            <a:p>
              <a:endParaRPr lang="en-US"/>
            </a:p>
          </p:txBody>
        </p:sp>
      </p:grpSp>
      <p:sp>
        <p:nvSpPr>
          <p:cNvPr id="386071" name="Line 23"/>
          <p:cNvSpPr>
            <a:spLocks noChangeShapeType="1"/>
          </p:cNvSpPr>
          <p:nvPr/>
        </p:nvSpPr>
        <p:spPr bwMode="auto">
          <a:xfrm flipH="1">
            <a:off x="3962400" y="5410200"/>
            <a:ext cx="2057400" cy="762000"/>
          </a:xfrm>
          <a:prstGeom prst="line">
            <a:avLst/>
          </a:prstGeom>
          <a:noFill/>
          <a:ln w="9525">
            <a:solidFill>
              <a:schemeClr val="bg1"/>
            </a:solidFill>
            <a:round/>
            <a:headEnd/>
            <a:tailEnd type="triangle" w="med" len="med"/>
          </a:ln>
        </p:spPr>
        <p:txBody>
          <a:bodyPr wrap="none" anchor="ctr"/>
          <a:lstStyle/>
          <a:p>
            <a:endParaRPr lang="en-US"/>
          </a:p>
        </p:txBody>
      </p:sp>
      <p:sp>
        <p:nvSpPr>
          <p:cNvPr id="39949" name="Rectangle 24"/>
          <p:cNvSpPr>
            <a:spLocks noGrp="1" noChangeArrowheads="1"/>
          </p:cNvSpPr>
          <p:nvPr>
            <p:ph type="title"/>
          </p:nvPr>
        </p:nvSpPr>
        <p:spPr>
          <a:noFill/>
        </p:spPr>
        <p:txBody>
          <a:bodyPr/>
          <a:lstStyle/>
          <a:p>
            <a:pPr eaLnBrk="1" hangingPunct="1"/>
            <a:r>
              <a:rPr lang="en-US" smtClean="0"/>
              <a:t>Selection bias</a:t>
            </a:r>
            <a:endParaRPr lang="en-AU" smtClean="0"/>
          </a:p>
        </p:txBody>
      </p:sp>
      <p:sp>
        <p:nvSpPr>
          <p:cNvPr id="386073" name="Text Box 25"/>
          <p:cNvSpPr txBox="1">
            <a:spLocks noChangeArrowheads="1"/>
          </p:cNvSpPr>
          <p:nvPr/>
        </p:nvSpPr>
        <p:spPr bwMode="auto">
          <a:xfrm>
            <a:off x="838200" y="2139950"/>
            <a:ext cx="1719263" cy="519113"/>
          </a:xfrm>
          <a:prstGeom prst="rect">
            <a:avLst/>
          </a:prstGeom>
          <a:noFill/>
          <a:ln w="9525">
            <a:noFill/>
            <a:miter lim="800000"/>
            <a:headEnd/>
            <a:tailEnd/>
          </a:ln>
        </p:spPr>
        <p:txBody>
          <a:bodyPr wrap="none">
            <a:spAutoFit/>
          </a:bodyPr>
          <a:lstStyle/>
          <a:p>
            <a:pPr eaLnBrk="0" hangingPunct="0"/>
            <a:r>
              <a:rPr lang="en-US" sz="2800" u="sng">
                <a:solidFill>
                  <a:schemeClr val="bg1"/>
                </a:solidFill>
                <a:latin typeface="Gill Sans MT" pitchFamily="34" charset="0"/>
              </a:rPr>
              <a:t>Population</a:t>
            </a:r>
          </a:p>
        </p:txBody>
      </p:sp>
      <p:sp>
        <p:nvSpPr>
          <p:cNvPr id="386074" name="Text Box 26"/>
          <p:cNvSpPr txBox="1">
            <a:spLocks noChangeArrowheads="1"/>
          </p:cNvSpPr>
          <p:nvPr/>
        </p:nvSpPr>
        <p:spPr bwMode="auto">
          <a:xfrm>
            <a:off x="990600" y="4806950"/>
            <a:ext cx="1200150" cy="519113"/>
          </a:xfrm>
          <a:prstGeom prst="rect">
            <a:avLst/>
          </a:prstGeom>
          <a:noFill/>
          <a:ln w="9525">
            <a:noFill/>
            <a:miter lim="800000"/>
            <a:headEnd/>
            <a:tailEnd/>
          </a:ln>
        </p:spPr>
        <p:txBody>
          <a:bodyPr wrap="none">
            <a:spAutoFit/>
          </a:bodyPr>
          <a:lstStyle/>
          <a:p>
            <a:pPr eaLnBrk="0" hangingPunct="0"/>
            <a:r>
              <a:rPr lang="en-US" sz="2800" u="sng">
                <a:solidFill>
                  <a:schemeClr val="bg1"/>
                </a:solidFill>
                <a:latin typeface="Gill Sans MT" pitchFamily="34" charset="0"/>
              </a:rPr>
              <a:t>Sample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1000"/>
                            </p:stCondLst>
                            <p:childTnLst>
                              <p:par>
                                <p:cTn id="9" presetID="17"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ppt_y+#ppt_h/2"/>
                                          </p:val>
                                        </p:tav>
                                        <p:tav tm="100000">
                                          <p:val>
                                            <p:strVal val="#ppt_y"/>
                                          </p:val>
                                        </p:tav>
                                      </p:tavLst>
                                    </p:anim>
                                    <p:anim calcmode="lin" valueType="num">
                                      <p:cBhvr>
                                        <p:cTn id="13" dur="500" fill="hold"/>
                                        <p:tgtEl>
                                          <p:spTgt spid="3"/>
                                        </p:tgtEl>
                                        <p:attrNameLst>
                                          <p:attrName>ppt_w</p:attrName>
                                        </p:attrNameLst>
                                      </p:cBhvr>
                                      <p:tavLst>
                                        <p:tav tm="0">
                                          <p:val>
                                            <p:strVal val="#ppt_w"/>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17" presetClass="entr" presetSubtype="4" fill="hold" grpId="0" nodeType="afterEffect">
                                  <p:stCondLst>
                                    <p:cond delay="0"/>
                                  </p:stCondLst>
                                  <p:childTnLst>
                                    <p:set>
                                      <p:cBhvr>
                                        <p:cTn id="17" dur="1" fill="hold">
                                          <p:stCondLst>
                                            <p:cond delay="0"/>
                                          </p:stCondLst>
                                        </p:cTn>
                                        <p:tgtEl>
                                          <p:spTgt spid="386050"/>
                                        </p:tgtEl>
                                        <p:attrNameLst>
                                          <p:attrName>style.visibility</p:attrName>
                                        </p:attrNameLst>
                                      </p:cBhvr>
                                      <p:to>
                                        <p:strVal val="visible"/>
                                      </p:to>
                                    </p:set>
                                    <p:anim calcmode="lin" valueType="num">
                                      <p:cBhvr>
                                        <p:cTn id="18" dur="500" fill="hold"/>
                                        <p:tgtEl>
                                          <p:spTgt spid="386050"/>
                                        </p:tgtEl>
                                        <p:attrNameLst>
                                          <p:attrName>ppt_x</p:attrName>
                                        </p:attrNameLst>
                                      </p:cBhvr>
                                      <p:tavLst>
                                        <p:tav tm="0">
                                          <p:val>
                                            <p:strVal val="#ppt_x"/>
                                          </p:val>
                                        </p:tav>
                                        <p:tav tm="100000">
                                          <p:val>
                                            <p:strVal val="#ppt_x"/>
                                          </p:val>
                                        </p:tav>
                                      </p:tavLst>
                                    </p:anim>
                                    <p:anim calcmode="lin" valueType="num">
                                      <p:cBhvr>
                                        <p:cTn id="19" dur="500" fill="hold"/>
                                        <p:tgtEl>
                                          <p:spTgt spid="386050"/>
                                        </p:tgtEl>
                                        <p:attrNameLst>
                                          <p:attrName>ppt_y</p:attrName>
                                        </p:attrNameLst>
                                      </p:cBhvr>
                                      <p:tavLst>
                                        <p:tav tm="0">
                                          <p:val>
                                            <p:strVal val="#ppt_y+#ppt_h/2"/>
                                          </p:val>
                                        </p:tav>
                                        <p:tav tm="100000">
                                          <p:val>
                                            <p:strVal val="#ppt_y"/>
                                          </p:val>
                                        </p:tav>
                                      </p:tavLst>
                                    </p:anim>
                                    <p:anim calcmode="lin" valueType="num">
                                      <p:cBhvr>
                                        <p:cTn id="20" dur="500" fill="hold"/>
                                        <p:tgtEl>
                                          <p:spTgt spid="386050"/>
                                        </p:tgtEl>
                                        <p:attrNameLst>
                                          <p:attrName>ppt_w</p:attrName>
                                        </p:attrNameLst>
                                      </p:cBhvr>
                                      <p:tavLst>
                                        <p:tav tm="0">
                                          <p:val>
                                            <p:strVal val="#ppt_w"/>
                                          </p:val>
                                        </p:tav>
                                        <p:tav tm="100000">
                                          <p:val>
                                            <p:strVal val="#ppt_w"/>
                                          </p:val>
                                        </p:tav>
                                      </p:tavLst>
                                    </p:anim>
                                    <p:anim calcmode="lin" valueType="num">
                                      <p:cBhvr>
                                        <p:cTn id="21" dur="500" fill="hold"/>
                                        <p:tgtEl>
                                          <p:spTgt spid="386050"/>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86066"/>
                                        </p:tgtEl>
                                        <p:attrNameLst>
                                          <p:attrName>style.visibility</p:attrName>
                                        </p:attrNameLst>
                                      </p:cBhvr>
                                      <p:to>
                                        <p:strVal val="visible"/>
                                      </p:to>
                                    </p:se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386062"/>
                                        </p:tgtEl>
                                        <p:attrNameLst>
                                          <p:attrName>style.visibility</p:attrName>
                                        </p:attrNameLst>
                                      </p:cBhvr>
                                      <p:to>
                                        <p:strVal val="visible"/>
                                      </p:to>
                                    </p:set>
                                    <p:animEffect transition="in" filter="wipe(right)">
                                      <p:cBhvr>
                                        <p:cTn id="33" dur="500"/>
                                        <p:tgtEl>
                                          <p:spTgt spid="386062"/>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386063"/>
                                        </p:tgtEl>
                                        <p:attrNameLst>
                                          <p:attrName>style.visibility</p:attrName>
                                        </p:attrNameLst>
                                      </p:cBhvr>
                                      <p:to>
                                        <p:strVal val="visible"/>
                                      </p:to>
                                    </p:set>
                                    <p:animEffect transition="in" filter="wipe(left)">
                                      <p:cBhvr>
                                        <p:cTn id="37" dur="500"/>
                                        <p:tgtEl>
                                          <p:spTgt spid="38606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8606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386071"/>
                                        </p:tgtEl>
                                        <p:attrNameLst>
                                          <p:attrName>style.visibility</p:attrName>
                                        </p:attrNameLst>
                                      </p:cBhvr>
                                      <p:to>
                                        <p:strVal val="visible"/>
                                      </p:to>
                                    </p:set>
                                    <p:animEffect transition="in" filter="wipe(right)">
                                      <p:cBhvr>
                                        <p:cTn id="46" dur="500"/>
                                        <p:tgtEl>
                                          <p:spTgt spid="386071"/>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386064"/>
                                        </p:tgtEl>
                                        <p:attrNameLst>
                                          <p:attrName>style.visibility</p:attrName>
                                        </p:attrNameLst>
                                      </p:cBhvr>
                                      <p:to>
                                        <p:strVal val="visible"/>
                                      </p:to>
                                    </p:set>
                                    <p:animEffect transition="in" filter="wipe(up)">
                                      <p:cBhvr>
                                        <p:cTn id="50" dur="500"/>
                                        <p:tgtEl>
                                          <p:spTgt spid="386064"/>
                                        </p:tgtEl>
                                      </p:cBhvr>
                                    </p:animEffect>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386065"/>
                                        </p:tgtEl>
                                        <p:attrNameLst>
                                          <p:attrName>style.visibility</p:attrName>
                                        </p:attrNameLst>
                                      </p:cBhvr>
                                      <p:to>
                                        <p:strVal val="visible"/>
                                      </p:to>
                                    </p:set>
                                    <p:animEffect transition="in" filter="wipe(up)">
                                      <p:cBhvr>
                                        <p:cTn id="54" dur="500"/>
                                        <p:tgtEl>
                                          <p:spTgt spid="386065"/>
                                        </p:tgtEl>
                                      </p:cBhvr>
                                    </p:animEffect>
                                  </p:childTnLst>
                                </p:cTn>
                              </p:par>
                            </p:childTnLst>
                          </p:cTn>
                        </p:par>
                        <p:par>
                          <p:cTn id="55" fill="hold">
                            <p:stCondLst>
                              <p:cond delay="1500"/>
                            </p:stCondLst>
                            <p:childTnLst>
                              <p:par>
                                <p:cTn id="56" presetID="1" presetClass="entr" presetSubtype="0" fill="hold" grpId="0" nodeType="afterEffect">
                                  <p:stCondLst>
                                    <p:cond delay="500"/>
                                  </p:stCondLst>
                                  <p:childTnLst>
                                    <p:set>
                                      <p:cBhvr>
                                        <p:cTn id="57" dur="1" fill="hold">
                                          <p:stCondLst>
                                            <p:cond delay="499"/>
                                          </p:stCondLst>
                                        </p:cTn>
                                        <p:tgtEl>
                                          <p:spTgt spid="386073"/>
                                        </p:tgtEl>
                                        <p:attrNameLst>
                                          <p:attrName>style.visibility</p:attrName>
                                        </p:attrNameLst>
                                      </p:cBhvr>
                                      <p:to>
                                        <p:strVal val="visible"/>
                                      </p:to>
                                    </p:set>
                                  </p:childTnLst>
                                </p:cTn>
                              </p:par>
                            </p:childTnLst>
                          </p:cTn>
                        </p:par>
                        <p:par>
                          <p:cTn id="58" fill="hold">
                            <p:stCondLst>
                              <p:cond delay="2500"/>
                            </p:stCondLst>
                            <p:childTnLst>
                              <p:par>
                                <p:cTn id="59" presetID="1" presetClass="entr" presetSubtype="0" fill="hold" grpId="0" nodeType="afterEffect">
                                  <p:stCondLst>
                                    <p:cond delay="700"/>
                                  </p:stCondLst>
                                  <p:childTnLst>
                                    <p:set>
                                      <p:cBhvr>
                                        <p:cTn id="60" dur="1" fill="hold">
                                          <p:stCondLst>
                                            <p:cond delay="499"/>
                                          </p:stCondLst>
                                        </p:cTn>
                                        <p:tgtEl>
                                          <p:spTgt spid="386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0" grpId="0" animBg="1"/>
      <p:bldP spid="386062" grpId="0" animBg="1"/>
      <p:bldP spid="386063" grpId="0" animBg="1"/>
      <p:bldP spid="386064" grpId="0" animBg="1"/>
      <p:bldP spid="386065" grpId="0" animBg="1"/>
      <p:bldP spid="386066" grpId="0" autoUpdateAnimBg="0"/>
      <p:bldP spid="386067" grpId="0" autoUpdateAnimBg="0"/>
      <p:bldP spid="386071" grpId="0" animBg="1"/>
      <p:bldP spid="386073" grpId="0" autoUpdateAnimBg="0"/>
      <p:bldP spid="38607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p:nvPr>
        </p:nvSpPr>
        <p:spPr/>
        <p:txBody>
          <a:bodyPr/>
          <a:lstStyle/>
          <a:p>
            <a:pPr algn="ctr" eaLnBrk="1" hangingPunct="1"/>
            <a:r>
              <a:rPr lang="en-US" sz="4400" smtClean="0"/>
              <a:t>How do I get representative samples?</a:t>
            </a:r>
          </a:p>
        </p:txBody>
      </p:sp>
      <p:sp>
        <p:nvSpPr>
          <p:cNvPr id="40963" name="Rectangle 5"/>
          <p:cNvSpPr>
            <a:spLocks noGrp="1" noChangeArrowheads="1"/>
          </p:cNvSpPr>
          <p:nvPr>
            <p:ph type="subTitle" idx="1"/>
          </p:nvPr>
        </p:nvSpPr>
        <p:spPr/>
        <p:txBody>
          <a:bodyPr/>
          <a:lstStyle/>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AU" smtClean="0"/>
              <a:t>Representative samples</a:t>
            </a:r>
          </a:p>
        </p:txBody>
      </p:sp>
      <p:sp>
        <p:nvSpPr>
          <p:cNvPr id="332803" name="Rectangle 3"/>
          <p:cNvSpPr>
            <a:spLocks noGrp="1" noChangeArrowheads="1"/>
          </p:cNvSpPr>
          <p:nvPr>
            <p:ph type="body" idx="1"/>
          </p:nvPr>
        </p:nvSpPr>
        <p:spPr>
          <a:xfrm>
            <a:off x="468313" y="1484313"/>
            <a:ext cx="8229600" cy="5113337"/>
          </a:xfrm>
        </p:spPr>
        <p:txBody>
          <a:bodyPr/>
          <a:lstStyle/>
          <a:p>
            <a:pPr eaLnBrk="1" hangingPunct="1">
              <a:lnSpc>
                <a:spcPct val="80000"/>
              </a:lnSpc>
            </a:pPr>
            <a:r>
              <a:rPr lang="en-AU" smtClean="0"/>
              <a:t>The method use to pick interviewees relies on the bedrock of random sampling: </a:t>
            </a:r>
          </a:p>
          <a:p>
            <a:pPr lvl="1" eaLnBrk="1" hangingPunct="1">
              <a:lnSpc>
                <a:spcPct val="80000"/>
              </a:lnSpc>
            </a:pPr>
            <a:r>
              <a:rPr lang="en-AU" smtClean="0"/>
              <a:t>when the chance of selecting each person in the target population is known, </a:t>
            </a:r>
          </a:p>
          <a:p>
            <a:pPr lvl="2" eaLnBrk="1" hangingPunct="1">
              <a:lnSpc>
                <a:spcPct val="80000"/>
              </a:lnSpc>
            </a:pPr>
            <a:r>
              <a:rPr lang="en-AU" smtClean="0"/>
              <a:t>Then, and only then, do the results of the sample survey reflect the entire population</a:t>
            </a:r>
          </a:p>
          <a:p>
            <a:pPr lvl="1" eaLnBrk="1" hangingPunct="1">
              <a:lnSpc>
                <a:spcPct val="80000"/>
              </a:lnSpc>
            </a:pPr>
            <a:r>
              <a:rPr lang="en-AU" smtClean="0"/>
              <a:t>This is the reason that interviews with 1,000 NZ adults can accurately reflect the opinions of more than ~2 million NZ adults</a:t>
            </a:r>
            <a:r>
              <a:rPr lang="en-AU" sz="2500" smtClean="0"/>
              <a:t/>
            </a:r>
            <a:br>
              <a:rPr lang="en-AU" sz="2500" smtClean="0"/>
            </a:br>
            <a:endParaRPr lang="en-AU" sz="250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2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19250" y="0"/>
            <a:ext cx="7524750" cy="836613"/>
          </a:xfrm>
          <a:noFill/>
        </p:spPr>
        <p:txBody>
          <a:bodyPr lIns="92075" tIns="46038" rIns="92075" bIns="46038" anchor="b"/>
          <a:lstStyle/>
          <a:p>
            <a:pPr eaLnBrk="1" hangingPunct="1"/>
            <a:r>
              <a:rPr lang="en-AU" smtClean="0"/>
              <a:t>Representative = random sample</a:t>
            </a:r>
          </a:p>
        </p:txBody>
      </p:sp>
      <p:sp>
        <p:nvSpPr>
          <p:cNvPr id="389123" name="Rectangle 3"/>
          <p:cNvSpPr>
            <a:spLocks noGrp="1" noChangeArrowheads="1"/>
          </p:cNvSpPr>
          <p:nvPr>
            <p:ph type="body" idx="1"/>
          </p:nvPr>
        </p:nvSpPr>
        <p:spPr>
          <a:noFill/>
        </p:spPr>
        <p:txBody>
          <a:bodyPr lIns="92075" tIns="46038" rIns="92075" bIns="46038"/>
          <a:lstStyle/>
          <a:p>
            <a:pPr eaLnBrk="1" hangingPunct="1"/>
            <a:r>
              <a:rPr lang="en-AU" smtClean="0"/>
              <a:t>Each person in a population has a KNOWN RANDOM PROBABILITY of being selected</a:t>
            </a:r>
          </a:p>
          <a:p>
            <a:pPr eaLnBrk="1" hangingPunct="1"/>
            <a:r>
              <a:rPr lang="en-AU" smtClean="0"/>
              <a:t>Arrange yourself randomly about room</a:t>
            </a:r>
          </a:p>
          <a:p>
            <a:pPr lvl="1" eaLnBrk="1" hangingPunct="1"/>
            <a:r>
              <a:rPr lang="en-AU" smtClean="0"/>
              <a:t>Distribute yourselves randomly in the room</a:t>
            </a:r>
          </a:p>
          <a:p>
            <a:pPr eaLnBrk="1" hangingPunct="1"/>
            <a:r>
              <a:rPr lang="en-AU" smtClean="0"/>
              <a:t>E.g. randomly choose ½ of people from today</a:t>
            </a:r>
          </a:p>
          <a:p>
            <a:pPr lvl="1" eaLnBrk="1" hangingPunct="1"/>
            <a:r>
              <a:rPr lang="en-AU" smtClean="0"/>
              <a:t>How?</a:t>
            </a:r>
          </a:p>
          <a:p>
            <a:pPr eaLnBrk="1" hangingPunct="1"/>
            <a:endParaRPr lang="en-AU" smtClean="0"/>
          </a:p>
          <a:p>
            <a:pPr eaLnBrk="1" hangingPunct="1"/>
            <a:endParaRPr lang="en-AU" smtClean="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619250" y="0"/>
            <a:ext cx="7524750" cy="855663"/>
          </a:xfrm>
        </p:spPr>
        <p:txBody>
          <a:bodyPr/>
          <a:lstStyle/>
          <a:p>
            <a:pPr eaLnBrk="1" hangingPunct="1"/>
            <a:r>
              <a:rPr lang="en-AU" smtClean="0"/>
              <a:t>Representative</a:t>
            </a:r>
            <a:r>
              <a:rPr lang="en-AU" sz="2800" smtClean="0"/>
              <a:t> </a:t>
            </a:r>
            <a:r>
              <a:rPr lang="en-AU" smtClean="0"/>
              <a:t>samples: sample frames</a:t>
            </a:r>
          </a:p>
        </p:txBody>
      </p:sp>
      <p:sp>
        <p:nvSpPr>
          <p:cNvPr id="44035" name="Rectangle 3"/>
          <p:cNvSpPr>
            <a:spLocks noGrp="1" noChangeArrowheads="1"/>
          </p:cNvSpPr>
          <p:nvPr>
            <p:ph type="body" sz="half" idx="1"/>
          </p:nvPr>
        </p:nvSpPr>
        <p:spPr>
          <a:xfrm>
            <a:off x="611188" y="1484313"/>
            <a:ext cx="4897437" cy="4997450"/>
          </a:xfrm>
        </p:spPr>
        <p:txBody>
          <a:bodyPr/>
          <a:lstStyle/>
          <a:p>
            <a:pPr eaLnBrk="1" hangingPunct="1"/>
            <a:r>
              <a:rPr lang="en-AU" smtClean="0"/>
              <a:t>A critical element in any survey is to </a:t>
            </a:r>
            <a:r>
              <a:rPr lang="en-AU" b="1" i="1" smtClean="0"/>
              <a:t>locate </a:t>
            </a:r>
            <a:r>
              <a:rPr lang="en-AU" smtClean="0"/>
              <a:t>(or “cover”) all the members of the population being studied so that they have a chance to be sampled. </a:t>
            </a:r>
          </a:p>
          <a:p>
            <a:pPr eaLnBrk="1" hangingPunct="1"/>
            <a:r>
              <a:rPr lang="en-AU" smtClean="0"/>
              <a:t>To achieve this, a list - termed a </a:t>
            </a:r>
            <a:r>
              <a:rPr lang="en-AU" b="1" i="1" smtClean="0"/>
              <a:t>“sampling frame” - </a:t>
            </a:r>
            <a:r>
              <a:rPr lang="en-AU" smtClean="0"/>
              <a:t>is usually constructed </a:t>
            </a:r>
          </a:p>
        </p:txBody>
      </p:sp>
      <p:sp>
        <p:nvSpPr>
          <p:cNvPr id="44036" name="Rectangle 4"/>
          <p:cNvSpPr>
            <a:spLocks noChangeArrowheads="1"/>
          </p:cNvSpPr>
          <p:nvPr/>
        </p:nvSpPr>
        <p:spPr bwMode="auto">
          <a:xfrm>
            <a:off x="5795963" y="1916113"/>
            <a:ext cx="3097212" cy="4321175"/>
          </a:xfrm>
          <a:prstGeom prst="rect">
            <a:avLst/>
          </a:prstGeom>
          <a:solidFill>
            <a:srgbClr val="4D4D4D"/>
          </a:solidFill>
          <a:ln w="9525">
            <a:noFill/>
            <a:miter lim="800000"/>
            <a:headEnd/>
            <a:tailEnd/>
          </a:ln>
        </p:spPr>
        <p:txBody>
          <a:bodyPr wrap="none" anchor="ctr"/>
          <a:lstStyle/>
          <a:p>
            <a:endParaRPr lang="en-US"/>
          </a:p>
        </p:txBody>
      </p:sp>
      <p:sp>
        <p:nvSpPr>
          <p:cNvPr id="333829" name="Text Box 5"/>
          <p:cNvSpPr txBox="1">
            <a:spLocks noChangeArrowheads="1"/>
          </p:cNvSpPr>
          <p:nvPr/>
        </p:nvSpPr>
        <p:spPr bwMode="auto">
          <a:xfrm>
            <a:off x="5724525" y="1844675"/>
            <a:ext cx="3024188" cy="4244975"/>
          </a:xfrm>
          <a:prstGeom prst="rect">
            <a:avLst/>
          </a:prstGeom>
          <a:solidFill>
            <a:schemeClr val="bg2"/>
          </a:solidFill>
          <a:ln w="38100">
            <a:solidFill>
              <a:schemeClr val="bg2"/>
            </a:solidFill>
            <a:miter lim="800000"/>
            <a:headEnd/>
            <a:tailEnd/>
          </a:ln>
        </p:spPr>
        <p:txBody>
          <a:bodyPr>
            <a:spAutoFit/>
          </a:bodyPr>
          <a:lstStyle/>
          <a:p>
            <a:pPr>
              <a:spcBef>
                <a:spcPct val="50000"/>
              </a:spcBef>
            </a:pPr>
            <a:r>
              <a:rPr lang="en-US" sz="3000" i="1">
                <a:solidFill>
                  <a:schemeClr val="bg1"/>
                </a:solidFill>
                <a:latin typeface="Times" pitchFamily="18" charset="0"/>
              </a:rPr>
              <a:t>The quality of the sampling frame is probably the dominant feature for ensuring adequate coverage of the desired population.</a:t>
            </a:r>
            <a:endParaRPr lang="en-GB" sz="3000" i="1">
              <a:solidFill>
                <a:schemeClr val="bg1"/>
              </a:solidFill>
              <a:latin typeface="Times"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3829"/>
                                        </p:tgtEl>
                                        <p:attrNameLst>
                                          <p:attrName>style.visibility</p:attrName>
                                        </p:attrNameLst>
                                      </p:cBhvr>
                                      <p:to>
                                        <p:strVal val="visible"/>
                                      </p:to>
                                    </p:set>
                                    <p:animEffect transition="in" filter="dissolve">
                                      <p:cBhvr>
                                        <p:cTn id="7" dur="500"/>
                                        <p:tgtEl>
                                          <p:spTgt spid="333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Major themes</a:t>
            </a:r>
          </a:p>
        </p:txBody>
      </p:sp>
      <p:sp>
        <p:nvSpPr>
          <p:cNvPr id="8195" name="Rectangle 3"/>
          <p:cNvSpPr>
            <a:spLocks noGrp="1" noChangeArrowheads="1"/>
          </p:cNvSpPr>
          <p:nvPr>
            <p:ph type="body" idx="1"/>
          </p:nvPr>
        </p:nvSpPr>
        <p:spPr/>
        <p:txBody>
          <a:bodyPr/>
          <a:lstStyle/>
          <a:p>
            <a:pPr eaLnBrk="1" hangingPunct="1">
              <a:lnSpc>
                <a:spcPct val="60000"/>
              </a:lnSpc>
            </a:pPr>
            <a:r>
              <a:rPr lang="en-US" smtClean="0"/>
              <a:t>First considerations</a:t>
            </a:r>
          </a:p>
          <a:p>
            <a:pPr eaLnBrk="1" hangingPunct="1">
              <a:lnSpc>
                <a:spcPct val="60000"/>
              </a:lnSpc>
            </a:pPr>
            <a:r>
              <a:rPr lang="en-US" smtClean="0"/>
              <a:t>Who do I need to survey?</a:t>
            </a:r>
          </a:p>
          <a:p>
            <a:pPr eaLnBrk="1" hangingPunct="1">
              <a:lnSpc>
                <a:spcPct val="60000"/>
              </a:lnSpc>
            </a:pPr>
            <a:r>
              <a:rPr lang="en-US" smtClean="0"/>
              <a:t>How do I get representative samples?</a:t>
            </a:r>
          </a:p>
          <a:p>
            <a:pPr eaLnBrk="1" hangingPunct="1">
              <a:lnSpc>
                <a:spcPct val="60000"/>
              </a:lnSpc>
            </a:pPr>
            <a:r>
              <a:rPr lang="en-US" smtClean="0"/>
              <a:t>Representative sampling strategies</a:t>
            </a:r>
          </a:p>
          <a:p>
            <a:pPr eaLnBrk="1" hangingPunct="1">
              <a:lnSpc>
                <a:spcPct val="60000"/>
              </a:lnSpc>
            </a:pPr>
            <a:r>
              <a:rPr lang="en-NZ" smtClean="0"/>
              <a:t>Accuracy statements</a:t>
            </a:r>
            <a:r>
              <a:rPr lang="en-US" smtClean="0"/>
              <a:t> </a:t>
            </a:r>
          </a:p>
          <a:p>
            <a:pPr eaLnBrk="1" hangingPunct="1">
              <a:lnSpc>
                <a:spcPct val="60000"/>
              </a:lnSpc>
            </a:pPr>
            <a:r>
              <a:rPr lang="en-NZ" smtClean="0"/>
              <a:t>Developing the questionnaire</a:t>
            </a:r>
          </a:p>
          <a:p>
            <a:pPr eaLnBrk="1" hangingPunct="1">
              <a:lnSpc>
                <a:spcPct val="60000"/>
              </a:lnSpc>
            </a:pPr>
            <a:r>
              <a:rPr lang="en-NZ" smtClean="0"/>
              <a:t>Presenting the results</a:t>
            </a:r>
            <a:endParaRPr lang="en-US" smtClean="0"/>
          </a:p>
          <a:p>
            <a:pPr eaLnBrk="1" hangingPunct="1">
              <a:lnSpc>
                <a:spcPct val="60000"/>
              </a:lnSpc>
            </a:pPr>
            <a:r>
              <a:rPr lang="en-US" smtClean="0"/>
              <a:t>How do I manage this beast?</a:t>
            </a:r>
          </a:p>
          <a:p>
            <a:pPr eaLnBrk="1" hangingPunct="1">
              <a:lnSpc>
                <a:spcPct val="90000"/>
              </a:lnSpc>
              <a:buFont typeface="Wingdings" pitchFamily="2" charset="2"/>
              <a:buNone/>
            </a:pPr>
            <a:endParaRPr lang="en-US" smtClean="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Sample frames</a:t>
            </a:r>
          </a:p>
        </p:txBody>
      </p:sp>
      <p:sp>
        <p:nvSpPr>
          <p:cNvPr id="369667" name="Rectangle 3"/>
          <p:cNvSpPr>
            <a:spLocks noGrp="1" noChangeArrowheads="1"/>
          </p:cNvSpPr>
          <p:nvPr>
            <p:ph type="body" idx="1"/>
          </p:nvPr>
        </p:nvSpPr>
        <p:spPr/>
        <p:txBody>
          <a:bodyPr/>
          <a:lstStyle/>
          <a:p>
            <a:pPr eaLnBrk="1" hangingPunct="1">
              <a:lnSpc>
                <a:spcPct val="90000"/>
              </a:lnSpc>
            </a:pPr>
            <a:r>
              <a:rPr lang="en-US" smtClean="0"/>
              <a:t>Any procedure and data that effectively enables the selection of a sample</a:t>
            </a:r>
          </a:p>
          <a:p>
            <a:pPr eaLnBrk="1" hangingPunct="1">
              <a:lnSpc>
                <a:spcPct val="90000"/>
              </a:lnSpc>
            </a:pPr>
            <a:r>
              <a:rPr lang="en-US" smtClean="0"/>
              <a:t>Good frames require development and maintenance efforts</a:t>
            </a:r>
          </a:p>
          <a:p>
            <a:pPr lvl="1" eaLnBrk="1" hangingPunct="1">
              <a:lnSpc>
                <a:spcPct val="90000"/>
              </a:lnSpc>
            </a:pPr>
            <a:r>
              <a:rPr lang="en-US" smtClean="0"/>
              <a:t>E.g. Statistics NZ runs an annual survey (the Annual Business Frame Update Survey) simply to update their Business Frame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9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9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96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Sample frames</a:t>
            </a:r>
          </a:p>
        </p:txBody>
      </p:sp>
      <p:sp>
        <p:nvSpPr>
          <p:cNvPr id="376835" name="Rectangle 3"/>
          <p:cNvSpPr>
            <a:spLocks noGrp="1" noChangeArrowheads="1"/>
          </p:cNvSpPr>
          <p:nvPr>
            <p:ph type="body" idx="1"/>
          </p:nvPr>
        </p:nvSpPr>
        <p:spPr/>
        <p:txBody>
          <a:bodyPr/>
          <a:lstStyle/>
          <a:p>
            <a:pPr eaLnBrk="1" hangingPunct="1">
              <a:lnSpc>
                <a:spcPct val="90000"/>
              </a:lnSpc>
            </a:pPr>
            <a:r>
              <a:rPr lang="en-US" smtClean="0"/>
              <a:t>Most frames are imperfect, exhibiting</a:t>
            </a:r>
          </a:p>
          <a:p>
            <a:pPr lvl="1" eaLnBrk="1" hangingPunct="1">
              <a:lnSpc>
                <a:spcPct val="90000"/>
              </a:lnSpc>
            </a:pPr>
            <a:r>
              <a:rPr lang="en-NZ" smtClean="0"/>
              <a:t>Undercoverage</a:t>
            </a:r>
          </a:p>
          <a:p>
            <a:pPr lvl="1" eaLnBrk="1" hangingPunct="1">
              <a:lnSpc>
                <a:spcPct val="90000"/>
              </a:lnSpc>
              <a:buFont typeface="Wingdings" pitchFamily="2" charset="2"/>
              <a:buNone/>
            </a:pPr>
            <a:endParaRPr lang="en-US" smtClean="0"/>
          </a:p>
          <a:p>
            <a:pPr lvl="1" eaLnBrk="1" hangingPunct="1">
              <a:lnSpc>
                <a:spcPct val="90000"/>
              </a:lnSpc>
            </a:pPr>
            <a:r>
              <a:rPr lang="en-US" smtClean="0"/>
              <a:t>Duplicated units (perhaps under different spellings or ID numbers)</a:t>
            </a:r>
          </a:p>
          <a:p>
            <a:pPr lvl="1" eaLnBrk="1" hangingPunct="1">
              <a:lnSpc>
                <a:spcPct val="90000"/>
              </a:lnSpc>
            </a:pPr>
            <a:r>
              <a:rPr lang="en-US" smtClean="0"/>
              <a:t>Out-of-date or missing data</a:t>
            </a:r>
          </a:p>
        </p:txBody>
      </p:sp>
      <p:grpSp>
        <p:nvGrpSpPr>
          <p:cNvPr id="2" name="Group 93"/>
          <p:cNvGrpSpPr>
            <a:grpSpLocks/>
          </p:cNvGrpSpPr>
          <p:nvPr/>
        </p:nvGrpSpPr>
        <p:grpSpPr bwMode="auto">
          <a:xfrm>
            <a:off x="4330700" y="1700213"/>
            <a:ext cx="4313238" cy="2027237"/>
            <a:chOff x="2728" y="1071"/>
            <a:chExt cx="2717" cy="1277"/>
          </a:xfrm>
        </p:grpSpPr>
        <p:grpSp>
          <p:nvGrpSpPr>
            <p:cNvPr id="46088" name="Group 66"/>
            <p:cNvGrpSpPr>
              <a:grpSpLocks/>
            </p:cNvGrpSpPr>
            <p:nvPr/>
          </p:nvGrpSpPr>
          <p:grpSpPr bwMode="auto">
            <a:xfrm>
              <a:off x="2728" y="1328"/>
              <a:ext cx="2448" cy="1020"/>
              <a:chOff x="3696" y="912"/>
              <a:chExt cx="2448" cy="1020"/>
            </a:xfrm>
          </p:grpSpPr>
          <p:sp>
            <p:nvSpPr>
              <p:cNvPr id="46092" name="Oval 67"/>
              <p:cNvSpPr>
                <a:spLocks noChangeArrowheads="1"/>
              </p:cNvSpPr>
              <p:nvPr/>
            </p:nvSpPr>
            <p:spPr bwMode="auto">
              <a:xfrm>
                <a:off x="3696" y="912"/>
                <a:ext cx="2448" cy="1020"/>
              </a:xfrm>
              <a:prstGeom prst="ellipse">
                <a:avLst/>
              </a:prstGeom>
              <a:solidFill>
                <a:schemeClr val="accent1"/>
              </a:solidFill>
              <a:ln w="12700">
                <a:solidFill>
                  <a:schemeClr val="tx1"/>
                </a:solidFill>
                <a:round/>
                <a:headEnd/>
                <a:tailEnd/>
              </a:ln>
            </p:spPr>
            <p:txBody>
              <a:bodyPr wrap="none" anchor="ctr"/>
              <a:lstStyle/>
              <a:p>
                <a:endParaRPr lang="en-US"/>
              </a:p>
            </p:txBody>
          </p:sp>
          <p:grpSp>
            <p:nvGrpSpPr>
              <p:cNvPr id="46093" name="Group 68"/>
              <p:cNvGrpSpPr>
                <a:grpSpLocks/>
              </p:cNvGrpSpPr>
              <p:nvPr/>
            </p:nvGrpSpPr>
            <p:grpSpPr bwMode="auto">
              <a:xfrm>
                <a:off x="3888" y="1008"/>
                <a:ext cx="2144" cy="854"/>
                <a:chOff x="1396" y="916"/>
                <a:chExt cx="3112" cy="1240"/>
              </a:xfrm>
            </p:grpSpPr>
            <p:sp>
              <p:nvSpPr>
                <p:cNvPr id="376901" name="Rectangle 69"/>
                <p:cNvSpPr>
                  <a:spLocks noChangeArrowheads="1"/>
                </p:cNvSpPr>
                <p:nvPr/>
              </p:nvSpPr>
              <p:spPr bwMode="auto">
                <a:xfrm>
                  <a:off x="1635" y="1203"/>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02" name="Rectangle 70"/>
                <p:cNvSpPr>
                  <a:spLocks noChangeArrowheads="1"/>
                </p:cNvSpPr>
                <p:nvPr/>
              </p:nvSpPr>
              <p:spPr bwMode="auto">
                <a:xfrm>
                  <a:off x="2116" y="1492"/>
                  <a:ext cx="136" cy="135"/>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03" name="Rectangle 71"/>
                <p:cNvSpPr>
                  <a:spLocks noChangeArrowheads="1"/>
                </p:cNvSpPr>
                <p:nvPr/>
              </p:nvSpPr>
              <p:spPr bwMode="auto">
                <a:xfrm>
                  <a:off x="2644" y="91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04" name="Rectangle 72"/>
                <p:cNvSpPr>
                  <a:spLocks noChangeArrowheads="1"/>
                </p:cNvSpPr>
                <p:nvPr/>
              </p:nvSpPr>
              <p:spPr bwMode="auto">
                <a:xfrm>
                  <a:off x="1396" y="1397"/>
                  <a:ext cx="136" cy="135"/>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05" name="Rectangle 73"/>
                <p:cNvSpPr>
                  <a:spLocks noChangeArrowheads="1"/>
                </p:cNvSpPr>
                <p:nvPr/>
              </p:nvSpPr>
              <p:spPr bwMode="auto">
                <a:xfrm>
                  <a:off x="1635" y="178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06" name="Rectangle 74"/>
                <p:cNvSpPr>
                  <a:spLocks noChangeArrowheads="1"/>
                </p:cNvSpPr>
                <p:nvPr/>
              </p:nvSpPr>
              <p:spPr bwMode="auto">
                <a:xfrm>
                  <a:off x="2453" y="1924"/>
                  <a:ext cx="135"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07" name="Rectangle 75"/>
                <p:cNvSpPr>
                  <a:spLocks noChangeArrowheads="1"/>
                </p:cNvSpPr>
                <p:nvPr/>
              </p:nvSpPr>
              <p:spPr bwMode="auto">
                <a:xfrm>
                  <a:off x="2212" y="106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08" name="Rectangle 76"/>
                <p:cNvSpPr>
                  <a:spLocks noChangeArrowheads="1"/>
                </p:cNvSpPr>
                <p:nvPr/>
              </p:nvSpPr>
              <p:spPr bwMode="auto">
                <a:xfrm>
                  <a:off x="2980" y="202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09" name="Rectangle 77"/>
                <p:cNvSpPr>
                  <a:spLocks noChangeArrowheads="1"/>
                </p:cNvSpPr>
                <p:nvPr/>
              </p:nvSpPr>
              <p:spPr bwMode="auto">
                <a:xfrm>
                  <a:off x="3845" y="1540"/>
                  <a:ext cx="135" cy="135"/>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10" name="Rectangle 78"/>
                <p:cNvSpPr>
                  <a:spLocks noChangeArrowheads="1"/>
                </p:cNvSpPr>
                <p:nvPr/>
              </p:nvSpPr>
              <p:spPr bwMode="auto">
                <a:xfrm>
                  <a:off x="2788" y="1397"/>
                  <a:ext cx="136" cy="135"/>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11" name="Rectangle 79"/>
                <p:cNvSpPr>
                  <a:spLocks noChangeArrowheads="1"/>
                </p:cNvSpPr>
                <p:nvPr/>
              </p:nvSpPr>
              <p:spPr bwMode="auto">
                <a:xfrm>
                  <a:off x="3747" y="101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12" name="Rectangle 80"/>
                <p:cNvSpPr>
                  <a:spLocks noChangeArrowheads="1"/>
                </p:cNvSpPr>
                <p:nvPr/>
              </p:nvSpPr>
              <p:spPr bwMode="auto">
                <a:xfrm>
                  <a:off x="3652" y="187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13" name="Rectangle 81"/>
                <p:cNvSpPr>
                  <a:spLocks noChangeArrowheads="1"/>
                </p:cNvSpPr>
                <p:nvPr/>
              </p:nvSpPr>
              <p:spPr bwMode="auto">
                <a:xfrm>
                  <a:off x="1972" y="173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14" name="Rectangle 82"/>
                <p:cNvSpPr>
                  <a:spLocks noChangeArrowheads="1"/>
                </p:cNvSpPr>
                <p:nvPr/>
              </p:nvSpPr>
              <p:spPr bwMode="auto">
                <a:xfrm>
                  <a:off x="3268" y="1299"/>
                  <a:ext cx="135"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15" name="Rectangle 83"/>
                <p:cNvSpPr>
                  <a:spLocks noChangeArrowheads="1"/>
                </p:cNvSpPr>
                <p:nvPr/>
              </p:nvSpPr>
              <p:spPr bwMode="auto">
                <a:xfrm>
                  <a:off x="3412" y="1540"/>
                  <a:ext cx="136" cy="135"/>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16" name="Rectangle 84"/>
                <p:cNvSpPr>
                  <a:spLocks noChangeArrowheads="1"/>
                </p:cNvSpPr>
                <p:nvPr/>
              </p:nvSpPr>
              <p:spPr bwMode="auto">
                <a:xfrm>
                  <a:off x="3268" y="916"/>
                  <a:ext cx="135"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sp>
              <p:nvSpPr>
                <p:cNvPr id="376917" name="Rectangle 85"/>
                <p:cNvSpPr>
                  <a:spLocks noChangeArrowheads="1"/>
                </p:cNvSpPr>
                <p:nvPr/>
              </p:nvSpPr>
              <p:spPr bwMode="auto">
                <a:xfrm>
                  <a:off x="4372" y="1397"/>
                  <a:ext cx="136" cy="135"/>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en-US"/>
                </a:p>
              </p:txBody>
            </p:sp>
          </p:grpSp>
        </p:grpSp>
        <p:sp>
          <p:nvSpPr>
            <p:cNvPr id="46089" name="Oval 86"/>
            <p:cNvSpPr>
              <a:spLocks noChangeArrowheads="1"/>
            </p:cNvSpPr>
            <p:nvPr/>
          </p:nvSpPr>
          <p:spPr bwMode="auto">
            <a:xfrm>
              <a:off x="3016" y="1616"/>
              <a:ext cx="1920" cy="719"/>
            </a:xfrm>
            <a:prstGeom prst="ellipse">
              <a:avLst/>
            </a:prstGeom>
            <a:solidFill>
              <a:srgbClr val="993300">
                <a:alpha val="50195"/>
              </a:srgbClr>
            </a:solidFill>
            <a:ln w="12700">
              <a:solidFill>
                <a:schemeClr val="tx1"/>
              </a:solidFill>
              <a:round/>
              <a:headEnd/>
              <a:tailEnd/>
            </a:ln>
          </p:spPr>
          <p:txBody>
            <a:bodyPr wrap="none" anchor="ctr"/>
            <a:lstStyle/>
            <a:p>
              <a:endParaRPr lang="en-US"/>
            </a:p>
          </p:txBody>
        </p:sp>
        <p:sp>
          <p:nvSpPr>
            <p:cNvPr id="46090" name="Text Box 88"/>
            <p:cNvSpPr txBox="1">
              <a:spLocks noChangeArrowheads="1"/>
            </p:cNvSpPr>
            <p:nvPr/>
          </p:nvSpPr>
          <p:spPr bwMode="auto">
            <a:xfrm>
              <a:off x="4649" y="1071"/>
              <a:ext cx="796" cy="231"/>
            </a:xfrm>
            <a:prstGeom prst="rect">
              <a:avLst/>
            </a:prstGeom>
            <a:noFill/>
            <a:ln w="9525">
              <a:noFill/>
              <a:miter lim="800000"/>
              <a:headEnd/>
              <a:tailEnd/>
            </a:ln>
          </p:spPr>
          <p:txBody>
            <a:bodyPr wrap="none">
              <a:spAutoFit/>
            </a:bodyPr>
            <a:lstStyle/>
            <a:p>
              <a:r>
                <a:rPr lang="en-US">
                  <a:solidFill>
                    <a:schemeClr val="bg1"/>
                  </a:solidFill>
                </a:rPr>
                <a:t>Population</a:t>
              </a:r>
            </a:p>
          </p:txBody>
        </p:sp>
        <p:sp>
          <p:nvSpPr>
            <p:cNvPr id="46091" name="Line 90"/>
            <p:cNvSpPr>
              <a:spLocks noChangeShapeType="1"/>
            </p:cNvSpPr>
            <p:nvPr/>
          </p:nvSpPr>
          <p:spPr bwMode="auto">
            <a:xfrm flipH="1">
              <a:off x="4468" y="1253"/>
              <a:ext cx="181" cy="227"/>
            </a:xfrm>
            <a:prstGeom prst="line">
              <a:avLst/>
            </a:prstGeom>
            <a:noFill/>
            <a:ln w="9525">
              <a:solidFill>
                <a:schemeClr val="bg1"/>
              </a:solidFill>
              <a:round/>
              <a:headEnd/>
              <a:tailEnd type="triangle" w="med" len="med"/>
            </a:ln>
          </p:spPr>
          <p:txBody>
            <a:bodyPr/>
            <a:lstStyle/>
            <a:p>
              <a:endParaRPr lang="en-US"/>
            </a:p>
          </p:txBody>
        </p:sp>
      </p:grpSp>
      <p:grpSp>
        <p:nvGrpSpPr>
          <p:cNvPr id="46085" name="Group 94"/>
          <p:cNvGrpSpPr>
            <a:grpSpLocks/>
          </p:cNvGrpSpPr>
          <p:nvPr/>
        </p:nvGrpSpPr>
        <p:grpSpPr bwMode="auto">
          <a:xfrm>
            <a:off x="3203575" y="3357563"/>
            <a:ext cx="2232025" cy="576262"/>
            <a:chOff x="2018" y="2115"/>
            <a:chExt cx="1406" cy="363"/>
          </a:xfrm>
        </p:grpSpPr>
        <p:sp>
          <p:nvSpPr>
            <p:cNvPr id="46086" name="Text Box 91"/>
            <p:cNvSpPr txBox="1">
              <a:spLocks noChangeArrowheads="1"/>
            </p:cNvSpPr>
            <p:nvPr/>
          </p:nvSpPr>
          <p:spPr bwMode="auto">
            <a:xfrm>
              <a:off x="2018" y="2247"/>
              <a:ext cx="1012" cy="231"/>
            </a:xfrm>
            <a:prstGeom prst="rect">
              <a:avLst/>
            </a:prstGeom>
            <a:noFill/>
            <a:ln w="9525">
              <a:noFill/>
              <a:miter lim="800000"/>
              <a:headEnd/>
              <a:tailEnd/>
            </a:ln>
          </p:spPr>
          <p:txBody>
            <a:bodyPr wrap="none">
              <a:spAutoFit/>
            </a:bodyPr>
            <a:lstStyle/>
            <a:p>
              <a:r>
                <a:rPr lang="en-US">
                  <a:solidFill>
                    <a:schemeClr val="bg1"/>
                  </a:solidFill>
                </a:rPr>
                <a:t>Sample frame</a:t>
              </a:r>
            </a:p>
          </p:txBody>
        </p:sp>
        <p:sp>
          <p:nvSpPr>
            <p:cNvPr id="46087" name="Line 92"/>
            <p:cNvSpPr>
              <a:spLocks noChangeShapeType="1"/>
            </p:cNvSpPr>
            <p:nvPr/>
          </p:nvSpPr>
          <p:spPr bwMode="auto">
            <a:xfrm flipV="1">
              <a:off x="2608" y="2115"/>
              <a:ext cx="816" cy="227"/>
            </a:xfrm>
            <a:prstGeom prst="line">
              <a:avLst/>
            </a:prstGeom>
            <a:noFill/>
            <a:ln w="9525">
              <a:solidFill>
                <a:schemeClr val="bg1"/>
              </a:solidFill>
              <a:round/>
              <a:headEnd/>
              <a:tailEnd type="triangle" w="med" len="med"/>
            </a:ln>
          </p:spPr>
          <p:txBody>
            <a:bodyPr/>
            <a:lstStyle/>
            <a:p>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6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683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6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Telephone sampling of households</a:t>
            </a:r>
          </a:p>
        </p:txBody>
      </p:sp>
      <p:sp>
        <p:nvSpPr>
          <p:cNvPr id="354307" name="Rectangle 3"/>
          <p:cNvSpPr>
            <a:spLocks noGrp="1" noChangeArrowheads="1"/>
          </p:cNvSpPr>
          <p:nvPr>
            <p:ph type="body" idx="1"/>
          </p:nvPr>
        </p:nvSpPr>
        <p:spPr/>
        <p:txBody>
          <a:bodyPr/>
          <a:lstStyle/>
          <a:p>
            <a:pPr eaLnBrk="1" hangingPunct="1">
              <a:lnSpc>
                <a:spcPct val="60000"/>
              </a:lnSpc>
            </a:pPr>
            <a:r>
              <a:rPr lang="en-US" smtClean="0"/>
              <a:t>Under-coverage is a fundamental problem for telephone surveys of households</a:t>
            </a:r>
          </a:p>
          <a:p>
            <a:pPr lvl="1" eaLnBrk="1" hangingPunct="1">
              <a:lnSpc>
                <a:spcPct val="60000"/>
              </a:lnSpc>
            </a:pPr>
            <a:r>
              <a:rPr lang="en-US" smtClean="0"/>
              <a:t>Only 92% of households have a land-line</a:t>
            </a:r>
          </a:p>
          <a:p>
            <a:pPr lvl="1" eaLnBrk="1" hangingPunct="1">
              <a:lnSpc>
                <a:spcPct val="60000"/>
              </a:lnSpc>
            </a:pPr>
            <a:r>
              <a:rPr lang="en-US" smtClean="0"/>
              <a:t>Less than 80% of Maori or Pacific households</a:t>
            </a:r>
          </a:p>
          <a:p>
            <a:pPr lvl="1" eaLnBrk="1" hangingPunct="1">
              <a:lnSpc>
                <a:spcPct val="60000"/>
              </a:lnSpc>
            </a:pPr>
            <a:r>
              <a:rPr lang="en-US" smtClean="0"/>
              <a:t>Households without phones are also different in other ways; e.g. they are generally low-income households</a:t>
            </a:r>
          </a:p>
          <a:p>
            <a:pPr eaLnBrk="1" hangingPunct="1">
              <a:lnSpc>
                <a:spcPct val="60000"/>
              </a:lnSpc>
            </a:pPr>
            <a:r>
              <a:rPr lang="en-US" smtClean="0"/>
              <a:t>Duplicates also occur</a:t>
            </a:r>
          </a:p>
          <a:p>
            <a:pPr lvl="1" eaLnBrk="1" hangingPunct="1">
              <a:lnSpc>
                <a:spcPct val="60000"/>
              </a:lnSpc>
            </a:pPr>
            <a:r>
              <a:rPr lang="en-US" smtClean="0"/>
              <a:t>i.e. some households have more than one phone number, and thus have more chance of being selected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4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4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4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4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4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Telephone sampling frames …</a:t>
            </a:r>
          </a:p>
        </p:txBody>
      </p:sp>
      <p:sp>
        <p:nvSpPr>
          <p:cNvPr id="356355" name="Rectangle 3"/>
          <p:cNvSpPr>
            <a:spLocks noGrp="1" noChangeArrowheads="1"/>
          </p:cNvSpPr>
          <p:nvPr>
            <p:ph type="body" idx="1"/>
          </p:nvPr>
        </p:nvSpPr>
        <p:spPr/>
        <p:txBody>
          <a:bodyPr/>
          <a:lstStyle/>
          <a:p>
            <a:pPr eaLnBrk="1" hangingPunct="1"/>
            <a:r>
              <a:rPr lang="en-US" smtClean="0"/>
              <a:t>White Pages</a:t>
            </a:r>
          </a:p>
          <a:p>
            <a:pPr lvl="1" eaLnBrk="1" hangingPunct="1"/>
            <a:r>
              <a:rPr lang="en-US" smtClean="0"/>
              <a:t>Telecom sells random samples of listed numbers</a:t>
            </a:r>
          </a:p>
          <a:p>
            <a:pPr lvl="2" eaLnBrk="1" hangingPunct="1"/>
            <a:r>
              <a:rPr lang="en-US" smtClean="0"/>
              <a:t>Unlisted numbers not included</a:t>
            </a:r>
          </a:p>
          <a:p>
            <a:pPr lvl="3" eaLnBrk="1" hangingPunct="1"/>
            <a:r>
              <a:rPr lang="en-US" smtClean="0"/>
              <a:t>So have lost another 15% of phone numbers</a:t>
            </a:r>
          </a:p>
          <a:p>
            <a:pPr lvl="1" eaLnBrk="1" hangingPunct="1"/>
            <a:r>
              <a:rPr lang="en-US" smtClean="0"/>
              <a:t>May be cheaper to use paper directories instead, but these are out of date (even when just distributed)</a:t>
            </a:r>
          </a:p>
          <a:p>
            <a:pPr lvl="1" eaLnBrk="1" hangingPunct="1"/>
            <a:endParaRPr lang="en-US"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6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6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6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63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Telephone sampling frames …</a:t>
            </a:r>
          </a:p>
        </p:txBody>
      </p:sp>
      <p:sp>
        <p:nvSpPr>
          <p:cNvPr id="358403" name="Rectangle 3"/>
          <p:cNvSpPr>
            <a:spLocks noGrp="1" noChangeArrowheads="1"/>
          </p:cNvSpPr>
          <p:nvPr>
            <p:ph type="body" idx="1"/>
          </p:nvPr>
        </p:nvSpPr>
        <p:spPr/>
        <p:txBody>
          <a:bodyPr/>
          <a:lstStyle/>
          <a:p>
            <a:pPr eaLnBrk="1" hangingPunct="1">
              <a:lnSpc>
                <a:spcPct val="90000"/>
              </a:lnSpc>
            </a:pPr>
            <a:r>
              <a:rPr lang="en-US" smtClean="0"/>
              <a:t>Random digit dialing (RDD)</a:t>
            </a:r>
          </a:p>
          <a:p>
            <a:pPr lvl="1" eaLnBrk="1" hangingPunct="1">
              <a:lnSpc>
                <a:spcPct val="90000"/>
              </a:lnSpc>
            </a:pPr>
            <a:r>
              <a:rPr lang="en-US" smtClean="0"/>
              <a:t>Naïve approach</a:t>
            </a:r>
          </a:p>
          <a:p>
            <a:pPr lvl="2" eaLnBrk="1" hangingPunct="1">
              <a:lnSpc>
                <a:spcPct val="90000"/>
              </a:lnSpc>
            </a:pPr>
            <a:r>
              <a:rPr lang="en-US" smtClean="0"/>
              <a:t>List all possible numbers, and select at random</a:t>
            </a:r>
          </a:p>
          <a:p>
            <a:pPr lvl="2" eaLnBrk="1" hangingPunct="1">
              <a:lnSpc>
                <a:spcPct val="90000"/>
              </a:lnSpc>
            </a:pPr>
            <a:r>
              <a:rPr lang="en-US" smtClean="0"/>
              <a:t>Many non-working numbers - success rate &lt;10%</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Telephone sampling frames …</a:t>
            </a:r>
          </a:p>
        </p:txBody>
      </p:sp>
      <p:sp>
        <p:nvSpPr>
          <p:cNvPr id="379907" name="Rectangle 3"/>
          <p:cNvSpPr>
            <a:spLocks noGrp="1" noChangeArrowheads="1"/>
          </p:cNvSpPr>
          <p:nvPr>
            <p:ph type="body" idx="1"/>
          </p:nvPr>
        </p:nvSpPr>
        <p:spPr>
          <a:xfrm>
            <a:off x="539750" y="1268413"/>
            <a:ext cx="8281988" cy="4997450"/>
          </a:xfrm>
        </p:spPr>
        <p:txBody>
          <a:bodyPr/>
          <a:lstStyle/>
          <a:p>
            <a:pPr lvl="1" eaLnBrk="1" hangingPunct="1">
              <a:lnSpc>
                <a:spcPct val="70000"/>
              </a:lnSpc>
            </a:pPr>
            <a:r>
              <a:rPr lang="en-US" smtClean="0"/>
              <a:t>Better approaches</a:t>
            </a:r>
          </a:p>
          <a:p>
            <a:pPr lvl="2" eaLnBrk="1" hangingPunct="1">
              <a:lnSpc>
                <a:spcPct val="70000"/>
              </a:lnSpc>
            </a:pPr>
            <a:r>
              <a:rPr lang="en-US" smtClean="0"/>
              <a:t>E.g. Mitofsky-Waksberg</a:t>
            </a:r>
          </a:p>
          <a:p>
            <a:pPr lvl="2" eaLnBrk="1" hangingPunct="1">
              <a:lnSpc>
                <a:spcPct val="70000"/>
              </a:lnSpc>
            </a:pPr>
            <a:r>
              <a:rPr lang="en-US" smtClean="0"/>
              <a:t>Take banks of possible phone numbers, and select phone numbers more intensively from banks that have larger proportions of listed numbers</a:t>
            </a:r>
          </a:p>
          <a:p>
            <a:pPr lvl="2" eaLnBrk="1" hangingPunct="1">
              <a:lnSpc>
                <a:spcPct val="70000"/>
              </a:lnSpc>
            </a:pPr>
            <a:r>
              <a:rPr lang="en-US" smtClean="0"/>
              <a:t>Increased hit rate to 60% in US</a:t>
            </a:r>
          </a:p>
          <a:p>
            <a:pPr lvl="2" eaLnBrk="1" hangingPunct="1">
              <a:lnSpc>
                <a:spcPct val="70000"/>
              </a:lnSpc>
            </a:pPr>
            <a:r>
              <a:rPr lang="en-US" smtClean="0"/>
              <a:t>Pseudo-RDD methods using banks centered on valid “seed” phone numbers are sometimes used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9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99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99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Household sampling for in-home surveys</a:t>
            </a:r>
          </a:p>
        </p:txBody>
      </p:sp>
      <p:sp>
        <p:nvSpPr>
          <p:cNvPr id="360451" name="Rectangle 3"/>
          <p:cNvSpPr>
            <a:spLocks noGrp="1" noChangeArrowheads="1"/>
          </p:cNvSpPr>
          <p:nvPr>
            <p:ph type="body" idx="1"/>
          </p:nvPr>
        </p:nvSpPr>
        <p:spPr/>
        <p:txBody>
          <a:bodyPr/>
          <a:lstStyle/>
          <a:p>
            <a:pPr eaLnBrk="1" hangingPunct="1">
              <a:lnSpc>
                <a:spcPct val="90000"/>
              </a:lnSpc>
            </a:pPr>
            <a:r>
              <a:rPr lang="en-US" smtClean="0"/>
              <a:t>Multi-stage approach widely used</a:t>
            </a:r>
          </a:p>
          <a:p>
            <a:pPr eaLnBrk="1" hangingPunct="1">
              <a:lnSpc>
                <a:spcPct val="90000"/>
              </a:lnSpc>
            </a:pPr>
            <a:r>
              <a:rPr lang="en-US" smtClean="0"/>
              <a:t>Area sample</a:t>
            </a:r>
          </a:p>
          <a:p>
            <a:pPr lvl="1" eaLnBrk="1" hangingPunct="1">
              <a:lnSpc>
                <a:spcPct val="90000"/>
              </a:lnSpc>
            </a:pPr>
            <a:r>
              <a:rPr lang="en-US" smtClean="0"/>
              <a:t>take list of areas and select sample of areas</a:t>
            </a:r>
          </a:p>
          <a:p>
            <a:pPr lvl="2" eaLnBrk="1" hangingPunct="1">
              <a:lnSpc>
                <a:spcPct val="90000"/>
              </a:lnSpc>
            </a:pPr>
            <a:r>
              <a:rPr lang="en-US" smtClean="0"/>
              <a:t>38,366 mesh blocks in NZ Geostatistical System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0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0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04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Household sampling for in-home surveys</a:t>
            </a:r>
          </a:p>
        </p:txBody>
      </p:sp>
      <p:sp>
        <p:nvSpPr>
          <p:cNvPr id="381955" name="Rectangle 3"/>
          <p:cNvSpPr>
            <a:spLocks noGrp="1" noChangeArrowheads="1"/>
          </p:cNvSpPr>
          <p:nvPr>
            <p:ph type="body" idx="1"/>
          </p:nvPr>
        </p:nvSpPr>
        <p:spPr/>
        <p:txBody>
          <a:bodyPr/>
          <a:lstStyle/>
          <a:p>
            <a:pPr eaLnBrk="1" hangingPunct="1">
              <a:lnSpc>
                <a:spcPct val="90000"/>
              </a:lnSpc>
            </a:pPr>
            <a:r>
              <a:rPr lang="en-US" smtClean="0"/>
              <a:t>Household sample</a:t>
            </a:r>
          </a:p>
          <a:p>
            <a:pPr lvl="1" eaLnBrk="1" hangingPunct="1">
              <a:lnSpc>
                <a:spcPct val="90000"/>
              </a:lnSpc>
            </a:pPr>
            <a:r>
              <a:rPr lang="en-US" smtClean="0"/>
              <a:t>Interviewers list all dwellings within selected mesh-blocks (following mesh-block maps)</a:t>
            </a:r>
          </a:p>
          <a:p>
            <a:pPr lvl="1" eaLnBrk="1" hangingPunct="1">
              <a:lnSpc>
                <a:spcPct val="90000"/>
              </a:lnSpc>
            </a:pPr>
            <a:r>
              <a:rPr lang="en-US" smtClean="0"/>
              <a:t>Sample of households selected in each area</a:t>
            </a:r>
          </a:p>
          <a:p>
            <a:pPr eaLnBrk="1" hangingPunct="1">
              <a:lnSpc>
                <a:spcPct val="90000"/>
              </a:lnSpc>
            </a:pPr>
            <a:r>
              <a:rPr lang="en-US" smtClean="0"/>
              <a:t>Variations on this approach exist</a:t>
            </a:r>
          </a:p>
          <a:p>
            <a:pPr lvl="1" eaLnBrk="1" hangingPunct="1">
              <a:lnSpc>
                <a:spcPct val="90000"/>
              </a:lnSpc>
            </a:pPr>
            <a:r>
              <a:rPr lang="en-US" smtClean="0"/>
              <a:t>Random route within area (i.e. route follows rules from random starting point), or ignoring area boundaries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1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19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19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19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2800" smtClean="0"/>
              <a:t>Motivating case study: crime &amp; punishment</a:t>
            </a:r>
          </a:p>
        </p:txBody>
      </p:sp>
      <p:sp>
        <p:nvSpPr>
          <p:cNvPr id="53251" name="Rectangle 3"/>
          <p:cNvSpPr>
            <a:spLocks noGrp="1" noChangeArrowheads="1" noTextEdit="1"/>
          </p:cNvSpPr>
          <p:nvPr>
            <p:ph type="media" sz="half" idx="1"/>
          </p:nvPr>
        </p:nvSpPr>
        <p:spPr/>
      </p:sp>
      <p:sp>
        <p:nvSpPr>
          <p:cNvPr id="53252" name="Rectangle 4"/>
          <p:cNvSpPr>
            <a:spLocks noGrp="1" noChangeArrowheads="1"/>
          </p:cNvSpPr>
          <p:nvPr>
            <p:ph type="body" sz="half" idx="2"/>
          </p:nvPr>
        </p:nvSpPr>
        <p:spPr/>
        <p:txBody>
          <a:bodyPr/>
          <a:lstStyle/>
          <a:p>
            <a:pPr eaLnBrk="1" hangingPunct="1">
              <a:lnSpc>
                <a:spcPct val="90000"/>
              </a:lnSpc>
            </a:pPr>
            <a:r>
              <a:rPr lang="en-US" sz="2000" smtClean="0"/>
              <a:t>“</a:t>
            </a:r>
            <a:r>
              <a:rPr lang="en-US" sz="2400" smtClean="0"/>
              <a:t>The main sample comprising 1006 adults was drawn from 1500 households in 14 locations throughout New Zealand.” </a:t>
            </a:r>
          </a:p>
          <a:p>
            <a:pPr eaLnBrk="1" hangingPunct="1">
              <a:lnSpc>
                <a:spcPct val="90000"/>
              </a:lnSpc>
            </a:pPr>
            <a:r>
              <a:rPr lang="en-US" sz="2400" smtClean="0"/>
              <a:t>“The locations were defined in terms of region and area type and were designed to ensure a fully representative cross-section of the New Zealand population aged 18 years and over.</a:t>
            </a:r>
            <a:r>
              <a:rPr lang="en-US" smtClean="0"/>
              <a:t>”</a:t>
            </a:r>
          </a:p>
          <a:p>
            <a:pPr eaLnBrk="1" hangingPunct="1">
              <a:lnSpc>
                <a:spcPct val="90000"/>
              </a:lnSpc>
              <a:buFont typeface="Wingdings" pitchFamily="2" charset="2"/>
              <a:buNone/>
            </a:pPr>
            <a:endParaRPr lang="en-US" smtClean="0"/>
          </a:p>
        </p:txBody>
      </p:sp>
      <p:pic>
        <p:nvPicPr>
          <p:cNvPr id="53253" name="Picture 5"/>
          <p:cNvPicPr>
            <a:picLocks noChangeAspect="1" noChangeArrowheads="1"/>
          </p:cNvPicPr>
          <p:nvPr/>
        </p:nvPicPr>
        <p:blipFill>
          <a:blip r:embed="rId4" cstate="print"/>
          <a:srcRect/>
          <a:stretch>
            <a:fillRect/>
          </a:stretch>
        </p:blipFill>
        <p:spPr bwMode="auto">
          <a:xfrm>
            <a:off x="684213" y="1628775"/>
            <a:ext cx="3816350" cy="4679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Motivating Case Study: Crime &amp; Punishment</a:t>
            </a:r>
          </a:p>
        </p:txBody>
      </p:sp>
      <p:sp>
        <p:nvSpPr>
          <p:cNvPr id="54275" name="Rectangle 3"/>
          <p:cNvSpPr>
            <a:spLocks noGrp="1" noChangeArrowheads="1" noTextEdit="1"/>
          </p:cNvSpPr>
          <p:nvPr>
            <p:ph type="media" sz="half" idx="1"/>
          </p:nvPr>
        </p:nvSpPr>
        <p:spPr/>
      </p:sp>
      <p:sp>
        <p:nvSpPr>
          <p:cNvPr id="54276" name="Rectangle 4"/>
          <p:cNvSpPr>
            <a:spLocks noGrp="1" noChangeArrowheads="1"/>
          </p:cNvSpPr>
          <p:nvPr>
            <p:ph type="body" sz="half" idx="2"/>
          </p:nvPr>
        </p:nvSpPr>
        <p:spPr/>
        <p:txBody>
          <a:bodyPr/>
          <a:lstStyle/>
          <a:p>
            <a:pPr eaLnBrk="1" hangingPunct="1">
              <a:lnSpc>
                <a:spcPct val="80000"/>
              </a:lnSpc>
            </a:pPr>
            <a:r>
              <a:rPr lang="en-US" smtClean="0"/>
              <a:t>The population consists of all households in NZ</a:t>
            </a:r>
          </a:p>
          <a:p>
            <a:pPr eaLnBrk="1" hangingPunct="1">
              <a:lnSpc>
                <a:spcPct val="80000"/>
              </a:lnSpc>
            </a:pPr>
            <a:r>
              <a:rPr lang="en-US" smtClean="0"/>
              <a:t>Sampling frame = area units</a:t>
            </a:r>
          </a:p>
          <a:p>
            <a:pPr eaLnBrk="1" hangingPunct="1">
              <a:lnSpc>
                <a:spcPct val="80000"/>
              </a:lnSpc>
            </a:pPr>
            <a:r>
              <a:rPr lang="en-US" smtClean="0"/>
              <a:t>200 regions chosen randomly within 14 regional strata</a:t>
            </a:r>
          </a:p>
          <a:p>
            <a:pPr eaLnBrk="1" hangingPunct="1">
              <a:lnSpc>
                <a:spcPct val="80000"/>
              </a:lnSpc>
            </a:pPr>
            <a:r>
              <a:rPr lang="en-US" smtClean="0"/>
              <a:t>5 households per region</a:t>
            </a:r>
          </a:p>
          <a:p>
            <a:pPr eaLnBrk="1" hangingPunct="1">
              <a:lnSpc>
                <a:spcPct val="80000"/>
              </a:lnSpc>
            </a:pPr>
            <a:r>
              <a:rPr lang="en-US" smtClean="0"/>
              <a:t>Random adult chosen within each household</a:t>
            </a:r>
          </a:p>
        </p:txBody>
      </p:sp>
      <p:pic>
        <p:nvPicPr>
          <p:cNvPr id="54277" name="Picture 5"/>
          <p:cNvPicPr>
            <a:picLocks noChangeAspect="1" noChangeArrowheads="1"/>
          </p:cNvPicPr>
          <p:nvPr/>
        </p:nvPicPr>
        <p:blipFill>
          <a:blip r:embed="rId4" cstate="print"/>
          <a:srcRect/>
          <a:stretch>
            <a:fillRect/>
          </a:stretch>
        </p:blipFill>
        <p:spPr bwMode="auto">
          <a:xfrm>
            <a:off x="684213" y="1628775"/>
            <a:ext cx="3816350" cy="4679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NZ" smtClean="0"/>
              <a:t>Excellent on line resources</a:t>
            </a:r>
          </a:p>
        </p:txBody>
      </p:sp>
      <p:sp>
        <p:nvSpPr>
          <p:cNvPr id="9219" name="Rectangle 3"/>
          <p:cNvSpPr>
            <a:spLocks noGrp="1" noChangeArrowheads="1"/>
          </p:cNvSpPr>
          <p:nvPr>
            <p:ph type="body" idx="1"/>
          </p:nvPr>
        </p:nvSpPr>
        <p:spPr/>
        <p:txBody>
          <a:bodyPr/>
          <a:lstStyle/>
          <a:p>
            <a:pPr eaLnBrk="1" hangingPunct="1"/>
            <a:r>
              <a:rPr lang="en-AU" smtClean="0">
                <a:solidFill>
                  <a:schemeClr val="bg1"/>
                </a:solidFill>
              </a:rPr>
              <a:t>www.stats.govt.nz/NR/rdonlyres/CA923AA8-BDF6-4EAD-834F-573F04EEF7A9/0/AGuidetoagoodSurvey.pdf</a:t>
            </a:r>
            <a:endParaRPr lang="en-NZ" smtClean="0"/>
          </a:p>
          <a:p>
            <a:pPr eaLnBrk="1" hangingPunct="1"/>
            <a:r>
              <a:rPr lang="en-NZ" smtClean="0"/>
              <a:t>www.perseus.com/surveytips/Survey_101.htm</a:t>
            </a:r>
          </a:p>
          <a:p>
            <a:pPr eaLnBrk="1" hangingPunct="1"/>
            <a:r>
              <a:rPr lang="en-US" smtClean="0"/>
              <a:t>www.whatisasurvey.info</a:t>
            </a:r>
          </a:p>
          <a:p>
            <a:pPr eaLnBrk="1" hangingPunct="1">
              <a:buFont typeface="Wingdings" pitchFamily="2" charset="2"/>
              <a:buNone/>
            </a:pPr>
            <a:endParaRPr lang="en-NZ" smtClean="0"/>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Business frames</a:t>
            </a:r>
          </a:p>
        </p:txBody>
      </p:sp>
      <p:sp>
        <p:nvSpPr>
          <p:cNvPr id="362499" name="Rectangle 3"/>
          <p:cNvSpPr>
            <a:spLocks noGrp="1" noChangeArrowheads="1"/>
          </p:cNvSpPr>
          <p:nvPr>
            <p:ph type="body" idx="1"/>
          </p:nvPr>
        </p:nvSpPr>
        <p:spPr>
          <a:xfrm>
            <a:off x="611188" y="1268413"/>
            <a:ext cx="8281987" cy="4997450"/>
          </a:xfrm>
        </p:spPr>
        <p:txBody>
          <a:bodyPr/>
          <a:lstStyle/>
          <a:p>
            <a:pPr eaLnBrk="1" hangingPunct="1">
              <a:lnSpc>
                <a:spcPct val="90000"/>
              </a:lnSpc>
            </a:pPr>
            <a:r>
              <a:rPr lang="en-US" smtClean="0"/>
              <a:t>Business Directory</a:t>
            </a:r>
          </a:p>
          <a:p>
            <a:pPr lvl="1" eaLnBrk="1" hangingPunct="1">
              <a:lnSpc>
                <a:spcPct val="90000"/>
              </a:lnSpc>
            </a:pPr>
            <a:r>
              <a:rPr lang="en-US" smtClean="0"/>
              <a:t>Excellent frame held by Statistics NZ</a:t>
            </a:r>
          </a:p>
          <a:p>
            <a:pPr lvl="1" eaLnBrk="1" hangingPunct="1">
              <a:lnSpc>
                <a:spcPct val="90000"/>
              </a:lnSpc>
            </a:pPr>
            <a:r>
              <a:rPr lang="en-US" smtClean="0"/>
              <a:t>Contained 278,000 non-farming enterprises in Feb ‘01</a:t>
            </a:r>
          </a:p>
          <a:p>
            <a:pPr lvl="1" eaLnBrk="1" hangingPunct="1">
              <a:lnSpc>
                <a:spcPct val="90000"/>
              </a:lnSpc>
            </a:pPr>
            <a:r>
              <a:rPr lang="en-US" smtClean="0"/>
              <a:t>Not available for market research surveys</a:t>
            </a:r>
          </a:p>
          <a:p>
            <a:pPr eaLnBrk="1" hangingPunct="1">
              <a:lnSpc>
                <a:spcPct val="90000"/>
              </a:lnSpc>
            </a:pPr>
            <a:r>
              <a:rPr lang="en-US" smtClean="0"/>
              <a:t>Other business frames are marketing databases</a:t>
            </a:r>
          </a:p>
          <a:p>
            <a:pPr eaLnBrk="1" hangingPunct="1">
              <a:lnSpc>
                <a:spcPct val="90000"/>
              </a:lnSpc>
            </a:pPr>
            <a:r>
              <a:rPr lang="en-US" smtClean="0"/>
              <a:t>Dun &amp; Bradstreet, UBD, Yellow Pages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2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24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2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en-US" smtClean="0"/>
          </a:p>
        </p:txBody>
      </p:sp>
      <p:sp>
        <p:nvSpPr>
          <p:cNvPr id="56323" name="Rectangle 3"/>
          <p:cNvSpPr>
            <a:spLocks noGrp="1" noChangeArrowheads="1"/>
          </p:cNvSpPr>
          <p:nvPr>
            <p:ph type="body" idx="1"/>
          </p:nvPr>
        </p:nvSpPr>
        <p:spPr/>
        <p:txBody>
          <a:bodyPr/>
          <a:lstStyle/>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ctrTitle"/>
          </p:nvPr>
        </p:nvSpPr>
        <p:spPr/>
        <p:txBody>
          <a:bodyPr/>
          <a:lstStyle/>
          <a:p>
            <a:pPr algn="ctr" eaLnBrk="1" hangingPunct="1"/>
            <a:r>
              <a:rPr lang="en-US" sz="4400" smtClean="0"/>
              <a:t>Representative sampling strategies</a:t>
            </a:r>
          </a:p>
        </p:txBody>
      </p:sp>
      <p:sp>
        <p:nvSpPr>
          <p:cNvPr id="57347" name="Rectangle 5"/>
          <p:cNvSpPr>
            <a:spLocks noGrp="1" noChangeArrowheads="1"/>
          </p:cNvSpPr>
          <p:nvPr>
            <p:ph type="subTitle" idx="1"/>
          </p:nvPr>
        </p:nvSpPr>
        <p:spPr/>
        <p:txBody>
          <a:bodyPr/>
          <a:lstStyle/>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Types of representative sampling strategies</a:t>
            </a:r>
          </a:p>
        </p:txBody>
      </p:sp>
      <p:sp>
        <p:nvSpPr>
          <p:cNvPr id="397315" name="Rectangle 3"/>
          <p:cNvSpPr>
            <a:spLocks noGrp="1" noChangeArrowheads="1"/>
          </p:cNvSpPr>
          <p:nvPr>
            <p:ph type="body" idx="1"/>
          </p:nvPr>
        </p:nvSpPr>
        <p:spPr/>
        <p:txBody>
          <a:bodyPr/>
          <a:lstStyle/>
          <a:p>
            <a:pPr eaLnBrk="1" hangingPunct="1">
              <a:lnSpc>
                <a:spcPct val="80000"/>
              </a:lnSpc>
            </a:pPr>
            <a:r>
              <a:rPr lang="en-US" smtClean="0"/>
              <a:t>Simple random sampling</a:t>
            </a:r>
          </a:p>
          <a:p>
            <a:pPr eaLnBrk="1" hangingPunct="1">
              <a:lnSpc>
                <a:spcPct val="80000"/>
              </a:lnSpc>
            </a:pPr>
            <a:r>
              <a:rPr lang="en-US" smtClean="0"/>
              <a:t>Stratified random sampling</a:t>
            </a:r>
          </a:p>
          <a:p>
            <a:pPr eaLnBrk="1" hangingPunct="1">
              <a:lnSpc>
                <a:spcPct val="80000"/>
              </a:lnSpc>
            </a:pPr>
            <a:r>
              <a:rPr lang="en-US" smtClean="0"/>
              <a:t>Cluster sampling</a:t>
            </a:r>
          </a:p>
          <a:p>
            <a:pPr eaLnBrk="1" hangingPunct="1">
              <a:lnSpc>
                <a:spcPct val="80000"/>
              </a:lnSpc>
            </a:pPr>
            <a:r>
              <a:rPr lang="en-US" smtClean="0"/>
              <a:t>Systematic sampling</a:t>
            </a:r>
          </a:p>
          <a:p>
            <a:pPr eaLnBrk="1" hangingPunct="1">
              <a:lnSpc>
                <a:spcPct val="80000"/>
              </a:lnSpc>
            </a:pPr>
            <a:r>
              <a:rPr lang="en-US" smtClean="0"/>
              <a:t>Quota/booster sampling</a:t>
            </a:r>
          </a:p>
          <a:p>
            <a:pPr eaLnBrk="1" hangingPunct="1">
              <a:lnSpc>
                <a:spcPct val="80000"/>
              </a:lnSpc>
            </a:pPr>
            <a:r>
              <a:rPr lang="en-US" smtClean="0"/>
              <a:t>Combinations of the above</a:t>
            </a:r>
          </a:p>
          <a:p>
            <a:pPr lvl="1" eaLnBrk="1" hangingPunct="1">
              <a:lnSpc>
                <a:spcPct val="80000"/>
              </a:lnSpc>
            </a:pPr>
            <a:r>
              <a:rPr lang="en-US" smtClean="0"/>
              <a:t>Multistage sampling</a:t>
            </a:r>
          </a:p>
          <a:p>
            <a:pPr lvl="1" eaLnBrk="1" hangingPunct="1">
              <a:lnSpc>
                <a:spcPct val="90000"/>
              </a:lnSpc>
            </a:pPr>
            <a:endParaRPr lang="en-US"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7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7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7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7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73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7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692275" y="260350"/>
            <a:ext cx="6264275" cy="490538"/>
          </a:xfrm>
          <a:noFill/>
        </p:spPr>
        <p:txBody>
          <a:bodyPr lIns="90488" tIns="44450" rIns="90488" bIns="44450"/>
          <a:lstStyle/>
          <a:p>
            <a:pPr eaLnBrk="1" hangingPunct="1"/>
            <a:r>
              <a:rPr lang="en-US" smtClean="0"/>
              <a:t>Simple random sampling</a:t>
            </a:r>
          </a:p>
        </p:txBody>
      </p:sp>
      <p:sp>
        <p:nvSpPr>
          <p:cNvPr id="398339" name="Rectangle 3"/>
          <p:cNvSpPr>
            <a:spLocks noGrp="1" noChangeArrowheads="1"/>
          </p:cNvSpPr>
          <p:nvPr>
            <p:ph type="body" idx="1"/>
          </p:nvPr>
        </p:nvSpPr>
        <p:spPr>
          <a:noFill/>
        </p:spPr>
        <p:txBody>
          <a:bodyPr lIns="90488" tIns="44450" rIns="90488" bIns="44450"/>
          <a:lstStyle/>
          <a:p>
            <a:pPr eaLnBrk="1" hangingPunct="1"/>
            <a:r>
              <a:rPr lang="en-US" smtClean="0"/>
              <a:t>Allocate labels 1, 2 …,N to population</a:t>
            </a:r>
          </a:p>
          <a:p>
            <a:pPr eaLnBrk="1" hangingPunct="1"/>
            <a:r>
              <a:rPr lang="en-US" smtClean="0"/>
              <a:t>Randomly select sample of size, n, from the above via:</a:t>
            </a:r>
          </a:p>
          <a:p>
            <a:pPr lvl="1" eaLnBrk="1" hangingPunct="1"/>
            <a:r>
              <a:rPr lang="en-US" smtClean="0"/>
              <a:t>the use of random numbers, </a:t>
            </a:r>
          </a:p>
          <a:p>
            <a:pPr eaLnBrk="1" hangingPunct="1"/>
            <a:r>
              <a:rPr lang="en-US" smtClean="0"/>
              <a:t>This is used to ensure that each element in the sampled population has the same probability of being selected.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8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403350" y="260350"/>
            <a:ext cx="6875463" cy="547688"/>
          </a:xfrm>
          <a:noFill/>
        </p:spPr>
        <p:txBody>
          <a:bodyPr lIns="90488" tIns="44450" rIns="90488" bIns="44450"/>
          <a:lstStyle/>
          <a:p>
            <a:pPr eaLnBrk="1" hangingPunct="1"/>
            <a:r>
              <a:rPr lang="en-US" smtClean="0"/>
              <a:t>Stratified simple random sampling</a:t>
            </a:r>
          </a:p>
        </p:txBody>
      </p:sp>
      <p:sp>
        <p:nvSpPr>
          <p:cNvPr id="60419" name="Rectangle 3"/>
          <p:cNvSpPr>
            <a:spLocks noGrp="1" noChangeArrowheads="1"/>
          </p:cNvSpPr>
          <p:nvPr>
            <p:ph type="body" idx="1"/>
          </p:nvPr>
        </p:nvSpPr>
        <p:spPr>
          <a:xfrm>
            <a:off x="862013" y="1338263"/>
            <a:ext cx="7772400" cy="4381500"/>
          </a:xfrm>
          <a:noFill/>
        </p:spPr>
        <p:txBody>
          <a:bodyPr lIns="90488" tIns="44450" rIns="90488" bIns="44450"/>
          <a:lstStyle/>
          <a:p>
            <a:pPr eaLnBrk="1" hangingPunct="1"/>
            <a:r>
              <a:rPr lang="en-US" smtClean="0"/>
              <a:t>The population is first divided into sub-groups, called </a:t>
            </a:r>
            <a:r>
              <a:rPr lang="en-US" u="sng" smtClean="0"/>
              <a:t>strata</a:t>
            </a:r>
            <a:endParaRPr lang="en-US" smtClean="0"/>
          </a:p>
          <a:p>
            <a:pPr eaLnBrk="1" hangingPunct="1"/>
            <a:r>
              <a:rPr lang="en-US" smtClean="0"/>
              <a:t>Take random sample from each strata</a:t>
            </a:r>
          </a:p>
          <a:p>
            <a:pPr eaLnBrk="1" hangingPunct="1"/>
            <a:r>
              <a:rPr lang="en-US" smtClean="0"/>
              <a:t>The basis for forming the various strata depends on the amount of info. known about sample frame </a:t>
            </a:r>
          </a:p>
          <a:p>
            <a:pPr eaLnBrk="1" hangingPunct="1"/>
            <a:r>
              <a:rPr lang="en-US" smtClean="0"/>
              <a:t>Can lead to more accurate estimates</a:t>
            </a:r>
          </a:p>
          <a:p>
            <a:pPr eaLnBrk="1" hangingPunct="1"/>
            <a:endParaRPr lang="en-US" smtClean="0"/>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403350" y="260350"/>
            <a:ext cx="6875463" cy="547688"/>
          </a:xfrm>
          <a:noFill/>
        </p:spPr>
        <p:txBody>
          <a:bodyPr lIns="90488" tIns="44450" rIns="90488" bIns="44450"/>
          <a:lstStyle/>
          <a:p>
            <a:pPr eaLnBrk="1" hangingPunct="1"/>
            <a:r>
              <a:rPr lang="en-US" smtClean="0"/>
              <a:t>Stratified simple random sampling…</a:t>
            </a:r>
          </a:p>
        </p:txBody>
      </p:sp>
      <p:sp>
        <p:nvSpPr>
          <p:cNvPr id="61443" name="Rectangle 3"/>
          <p:cNvSpPr>
            <a:spLocks noGrp="1" noChangeArrowheads="1"/>
          </p:cNvSpPr>
          <p:nvPr>
            <p:ph type="body" idx="1"/>
          </p:nvPr>
        </p:nvSpPr>
        <p:spPr>
          <a:xfrm>
            <a:off x="862013" y="1338263"/>
            <a:ext cx="7772400" cy="4381500"/>
          </a:xfrm>
          <a:noFill/>
        </p:spPr>
        <p:txBody>
          <a:bodyPr lIns="90488" tIns="44450" rIns="90488" bIns="44450"/>
          <a:lstStyle/>
          <a:p>
            <a:pPr eaLnBrk="1" hangingPunct="1"/>
            <a:r>
              <a:rPr lang="en-US" smtClean="0"/>
              <a:t>Strata can be region of country (rural/urban) used in political polls</a:t>
            </a:r>
          </a:p>
          <a:p>
            <a:pPr eaLnBrk="1" hangingPunct="1"/>
            <a:r>
              <a:rPr lang="en-US" smtClean="0"/>
              <a:t>Other auxiliary information – e.g. sex, income, age…</a:t>
            </a:r>
          </a:p>
          <a:p>
            <a:pPr eaLnBrk="1" hangingPunct="1"/>
            <a:r>
              <a:rPr lang="en-US" smtClean="0"/>
              <a:t>Especially useful for customer data base</a:t>
            </a:r>
          </a:p>
          <a:p>
            <a:pPr eaLnBrk="1" hangingPunct="1"/>
            <a:r>
              <a:rPr lang="en-US" smtClean="0"/>
              <a:t>If you sample in direct proportion to strata size, you reduce variation in estimates</a:t>
            </a:r>
          </a:p>
          <a:p>
            <a:pPr eaLnBrk="1" hangingPunct="1">
              <a:buFont typeface="Wingdings" pitchFamily="2" charset="2"/>
              <a:buNone/>
            </a:pPr>
            <a:endParaRPr lang="en-US" smtClean="0"/>
          </a:p>
          <a:p>
            <a:pPr eaLnBrk="1" hangingPunct="1"/>
            <a:endParaRPr lang="en-US" smtClean="0"/>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371600" y="260350"/>
            <a:ext cx="7772400" cy="509588"/>
          </a:xfrm>
          <a:noFill/>
        </p:spPr>
        <p:txBody>
          <a:bodyPr lIns="90488" tIns="44450" rIns="90488" bIns="44450"/>
          <a:lstStyle/>
          <a:p>
            <a:pPr eaLnBrk="1" hangingPunct="1"/>
            <a:r>
              <a:rPr lang="en-US" smtClean="0"/>
              <a:t>Cluster sampling</a:t>
            </a:r>
          </a:p>
        </p:txBody>
      </p:sp>
      <p:sp>
        <p:nvSpPr>
          <p:cNvPr id="62467" name="Rectangle 3"/>
          <p:cNvSpPr>
            <a:spLocks noGrp="1" noChangeArrowheads="1"/>
          </p:cNvSpPr>
          <p:nvPr>
            <p:ph type="body" idx="1"/>
          </p:nvPr>
        </p:nvSpPr>
        <p:spPr>
          <a:xfrm>
            <a:off x="862013" y="1262063"/>
            <a:ext cx="7772400" cy="4776787"/>
          </a:xfrm>
          <a:noFill/>
        </p:spPr>
        <p:txBody>
          <a:bodyPr lIns="90488" tIns="44450" rIns="90488" bIns="44450"/>
          <a:lstStyle/>
          <a:p>
            <a:pPr eaLnBrk="1" hangingPunct="1">
              <a:lnSpc>
                <a:spcPct val="90000"/>
              </a:lnSpc>
            </a:pPr>
            <a:r>
              <a:rPr lang="en-US" u="sng" smtClean="0"/>
              <a:t>Cluster sampling</a:t>
            </a:r>
            <a:r>
              <a:rPr lang="en-US" i="1" smtClean="0"/>
              <a:t> </a:t>
            </a:r>
            <a:r>
              <a:rPr lang="en-US" smtClean="0"/>
              <a:t>requires that the population be divided into </a:t>
            </a:r>
            <a:r>
              <a:rPr lang="en-US" i="1" smtClean="0"/>
              <a:t>N</a:t>
            </a:r>
            <a:r>
              <a:rPr lang="en-US" smtClean="0"/>
              <a:t> groups of elements called clusters.</a:t>
            </a:r>
          </a:p>
          <a:p>
            <a:pPr eaLnBrk="1" hangingPunct="1">
              <a:lnSpc>
                <a:spcPct val="90000"/>
              </a:lnSpc>
            </a:pPr>
            <a:r>
              <a:rPr lang="en-US" smtClean="0"/>
              <a:t>We then select a simple random sample of </a:t>
            </a:r>
            <a:r>
              <a:rPr lang="en-US" i="1" smtClean="0"/>
              <a:t>n</a:t>
            </a:r>
            <a:r>
              <a:rPr lang="en-US" smtClean="0"/>
              <a:t> clusters.</a:t>
            </a:r>
          </a:p>
          <a:p>
            <a:pPr eaLnBrk="1" hangingPunct="1">
              <a:lnSpc>
                <a:spcPct val="90000"/>
              </a:lnSpc>
            </a:pPr>
            <a:r>
              <a:rPr lang="en-US" smtClean="0"/>
              <a:t>A primary application of cluster sampling involves area sampling, where the clusters are counties, city blocks, or other well-defined geographic sections.</a:t>
            </a:r>
          </a:p>
          <a:p>
            <a:pPr eaLnBrk="1" hangingPunct="1">
              <a:lnSpc>
                <a:spcPct val="90000"/>
              </a:lnSpc>
            </a:pPr>
            <a:r>
              <a:rPr lang="en-US" smtClean="0"/>
              <a:t>Can increase variation as no longer information may not be ‘unique’ for individuals with in cluster </a:t>
            </a:r>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NZ" smtClean="0"/>
              <a:t>Systematic sampling</a:t>
            </a:r>
          </a:p>
        </p:txBody>
      </p:sp>
      <p:sp>
        <p:nvSpPr>
          <p:cNvPr id="63491" name="Rectangle 3"/>
          <p:cNvSpPr>
            <a:spLocks noGrp="1" noChangeArrowheads="1"/>
          </p:cNvSpPr>
          <p:nvPr>
            <p:ph type="body" idx="1"/>
          </p:nvPr>
        </p:nvSpPr>
        <p:spPr/>
        <p:txBody>
          <a:bodyPr/>
          <a:lstStyle/>
          <a:p>
            <a:pPr eaLnBrk="1" hangingPunct="1"/>
            <a:r>
              <a:rPr lang="en-NZ" smtClean="0"/>
              <a:t>Choosing, say, every 10</a:t>
            </a:r>
            <a:r>
              <a:rPr lang="en-NZ" baseline="30000" smtClean="0"/>
              <a:t>th</a:t>
            </a:r>
            <a:r>
              <a:rPr lang="en-NZ" smtClean="0"/>
              <a:t> person in your data frame</a:t>
            </a:r>
          </a:p>
          <a:p>
            <a:pPr eaLnBrk="1" hangingPunct="1"/>
            <a:r>
              <a:rPr lang="en-NZ" smtClean="0"/>
              <a:t>Assumes no relationship between selection choice and sampling frame</a:t>
            </a:r>
          </a:p>
          <a:p>
            <a:pPr eaLnBrk="1" hangingPunct="1"/>
            <a:r>
              <a:rPr lang="en-NZ" smtClean="0"/>
              <a:t>Used in transportation studies…</a:t>
            </a:r>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NZ" smtClean="0"/>
              <a:t>Quota/booster sampling</a:t>
            </a:r>
          </a:p>
        </p:txBody>
      </p:sp>
      <p:sp>
        <p:nvSpPr>
          <p:cNvPr id="818179" name="Rectangle 3"/>
          <p:cNvSpPr>
            <a:spLocks noGrp="1" noChangeArrowheads="1"/>
          </p:cNvSpPr>
          <p:nvPr>
            <p:ph type="body" idx="1"/>
          </p:nvPr>
        </p:nvSpPr>
        <p:spPr/>
        <p:txBody>
          <a:bodyPr/>
          <a:lstStyle/>
          <a:p>
            <a:pPr eaLnBrk="1" hangingPunct="1">
              <a:lnSpc>
                <a:spcPct val="90000"/>
              </a:lnSpc>
            </a:pPr>
            <a:r>
              <a:rPr lang="en-NZ" smtClean="0"/>
              <a:t>Some groups are of particular interest</a:t>
            </a:r>
          </a:p>
          <a:p>
            <a:pPr lvl="1" eaLnBrk="1" hangingPunct="1">
              <a:lnSpc>
                <a:spcPct val="90000"/>
              </a:lnSpc>
            </a:pPr>
            <a:r>
              <a:rPr lang="en-NZ" smtClean="0"/>
              <a:t>E.g.,  In NZ Maori/PI people</a:t>
            </a:r>
          </a:p>
          <a:p>
            <a:pPr eaLnBrk="1" hangingPunct="1">
              <a:lnSpc>
                <a:spcPct val="90000"/>
              </a:lnSpc>
            </a:pPr>
            <a:r>
              <a:rPr lang="en-NZ" smtClean="0"/>
              <a:t>In SRS we will typically get smaller proportions of these people – as it will reflect general population</a:t>
            </a:r>
          </a:p>
          <a:p>
            <a:pPr eaLnBrk="1" hangingPunct="1">
              <a:lnSpc>
                <a:spcPct val="90000"/>
              </a:lnSpc>
            </a:pPr>
            <a:r>
              <a:rPr lang="en-NZ" smtClean="0"/>
              <a:t>So these people are contacted until pre-specified numbers are reached so we can do more in depth analysis</a:t>
            </a:r>
          </a:p>
          <a:p>
            <a:pPr eaLnBrk="1" hangingPunct="1">
              <a:lnSpc>
                <a:spcPct val="90000"/>
              </a:lnSpc>
            </a:pPr>
            <a:r>
              <a:rPr lang="en-NZ" smtClean="0"/>
              <a:t>Strictly speaking this is not a random sample </a:t>
            </a:r>
          </a:p>
          <a:p>
            <a:pPr lvl="1" eaLnBrk="1" hangingPunct="1">
              <a:buFont typeface="Wingdings" pitchFamily="2" charset="2"/>
              <a:buNone/>
            </a:pPr>
            <a:endParaRPr lang="en-NZ"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8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8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8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8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8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grpSp>
        <p:nvGrpSpPr>
          <p:cNvPr id="2" name="Group 4"/>
          <p:cNvGrpSpPr>
            <a:grpSpLocks/>
          </p:cNvGrpSpPr>
          <p:nvPr/>
        </p:nvGrpSpPr>
        <p:grpSpPr bwMode="auto">
          <a:xfrm>
            <a:off x="323850" y="1484313"/>
            <a:ext cx="8615363" cy="5006975"/>
            <a:chOff x="39" y="200"/>
            <a:chExt cx="5734" cy="4140"/>
          </a:xfrm>
        </p:grpSpPr>
        <p:sp>
          <p:nvSpPr>
            <p:cNvPr id="10246" name="Rectangle 5"/>
            <p:cNvSpPr>
              <a:spLocks noChangeArrowheads="1"/>
            </p:cNvSpPr>
            <p:nvPr/>
          </p:nvSpPr>
          <p:spPr bwMode="auto">
            <a:xfrm>
              <a:off x="1544" y="200"/>
              <a:ext cx="2912" cy="368"/>
            </a:xfrm>
            <a:prstGeom prst="rect">
              <a:avLst/>
            </a:prstGeom>
            <a:solidFill>
              <a:srgbClr val="CCFF99"/>
            </a:solidFill>
            <a:ln w="25400">
              <a:solidFill>
                <a:schemeClr val="tx1"/>
              </a:solidFill>
              <a:miter lim="800000"/>
              <a:headEnd/>
              <a:tailEnd/>
            </a:ln>
          </p:spPr>
          <p:txBody>
            <a:bodyPr wrap="none" anchor="ctr"/>
            <a:lstStyle/>
            <a:p>
              <a:endParaRPr lang="en-US"/>
            </a:p>
          </p:txBody>
        </p:sp>
        <p:sp>
          <p:nvSpPr>
            <p:cNvPr id="10247" name="Rectangle 6"/>
            <p:cNvSpPr>
              <a:spLocks noChangeArrowheads="1"/>
            </p:cNvSpPr>
            <p:nvPr/>
          </p:nvSpPr>
          <p:spPr bwMode="auto">
            <a:xfrm>
              <a:off x="1544" y="776"/>
              <a:ext cx="2912" cy="368"/>
            </a:xfrm>
            <a:prstGeom prst="rect">
              <a:avLst/>
            </a:prstGeom>
            <a:solidFill>
              <a:srgbClr val="99FF99"/>
            </a:solidFill>
            <a:ln w="25400">
              <a:solidFill>
                <a:schemeClr val="tx1"/>
              </a:solidFill>
              <a:miter lim="800000"/>
              <a:headEnd/>
              <a:tailEnd/>
            </a:ln>
          </p:spPr>
          <p:txBody>
            <a:bodyPr wrap="none" anchor="ctr"/>
            <a:lstStyle/>
            <a:p>
              <a:endParaRPr lang="en-US"/>
            </a:p>
          </p:txBody>
        </p:sp>
        <p:sp>
          <p:nvSpPr>
            <p:cNvPr id="10248" name="Rectangle 7"/>
            <p:cNvSpPr>
              <a:spLocks noChangeArrowheads="1"/>
            </p:cNvSpPr>
            <p:nvPr/>
          </p:nvSpPr>
          <p:spPr bwMode="auto">
            <a:xfrm>
              <a:off x="1544" y="1352"/>
              <a:ext cx="2912" cy="368"/>
            </a:xfrm>
            <a:prstGeom prst="rect">
              <a:avLst/>
            </a:prstGeom>
            <a:solidFill>
              <a:srgbClr val="66FF99"/>
            </a:solidFill>
            <a:ln w="25400">
              <a:solidFill>
                <a:schemeClr val="tx1"/>
              </a:solidFill>
              <a:miter lim="800000"/>
              <a:headEnd/>
              <a:tailEnd/>
            </a:ln>
          </p:spPr>
          <p:txBody>
            <a:bodyPr wrap="none" anchor="ctr"/>
            <a:lstStyle/>
            <a:p>
              <a:endParaRPr lang="en-US"/>
            </a:p>
          </p:txBody>
        </p:sp>
        <p:sp>
          <p:nvSpPr>
            <p:cNvPr id="10249" name="Line 8"/>
            <p:cNvSpPr>
              <a:spLocks noChangeShapeType="1"/>
            </p:cNvSpPr>
            <p:nvPr/>
          </p:nvSpPr>
          <p:spPr bwMode="auto">
            <a:xfrm>
              <a:off x="3024" y="576"/>
              <a:ext cx="0" cy="192"/>
            </a:xfrm>
            <a:prstGeom prst="line">
              <a:avLst/>
            </a:prstGeom>
            <a:noFill/>
            <a:ln w="25400">
              <a:solidFill>
                <a:schemeClr val="bg1"/>
              </a:solidFill>
              <a:round/>
              <a:headEnd/>
              <a:tailEnd type="triangle" w="med" len="med"/>
            </a:ln>
          </p:spPr>
          <p:txBody>
            <a:bodyPr/>
            <a:lstStyle/>
            <a:p>
              <a:endParaRPr lang="en-US"/>
            </a:p>
          </p:txBody>
        </p:sp>
        <p:sp>
          <p:nvSpPr>
            <p:cNvPr id="10250" name="Line 9"/>
            <p:cNvSpPr>
              <a:spLocks noChangeShapeType="1"/>
            </p:cNvSpPr>
            <p:nvPr/>
          </p:nvSpPr>
          <p:spPr bwMode="auto">
            <a:xfrm>
              <a:off x="3024" y="1152"/>
              <a:ext cx="0" cy="192"/>
            </a:xfrm>
            <a:prstGeom prst="line">
              <a:avLst/>
            </a:prstGeom>
            <a:noFill/>
            <a:ln w="25400">
              <a:solidFill>
                <a:schemeClr val="bg1"/>
              </a:solidFill>
              <a:round/>
              <a:headEnd/>
              <a:tailEnd type="triangle" w="med" len="med"/>
            </a:ln>
          </p:spPr>
          <p:txBody>
            <a:bodyPr/>
            <a:lstStyle/>
            <a:p>
              <a:endParaRPr lang="en-US"/>
            </a:p>
          </p:txBody>
        </p:sp>
        <p:sp>
          <p:nvSpPr>
            <p:cNvPr id="10251" name="Rectangle 10"/>
            <p:cNvSpPr>
              <a:spLocks noChangeArrowheads="1"/>
            </p:cNvSpPr>
            <p:nvPr/>
          </p:nvSpPr>
          <p:spPr bwMode="auto">
            <a:xfrm>
              <a:off x="2006" y="232"/>
              <a:ext cx="2158" cy="375"/>
            </a:xfrm>
            <a:prstGeom prst="rect">
              <a:avLst/>
            </a:prstGeom>
            <a:noFill/>
            <a:ln w="12700">
              <a:noFill/>
              <a:miter lim="800000"/>
              <a:headEnd/>
              <a:tailEnd/>
            </a:ln>
          </p:spPr>
          <p:txBody>
            <a:bodyPr wrap="none" lIns="90488" tIns="44450" rIns="90488" bIns="44450">
              <a:spAutoFit/>
            </a:bodyPr>
            <a:lstStyle/>
            <a:p>
              <a:pPr eaLnBrk="0" hangingPunct="0"/>
              <a:r>
                <a:rPr lang="en-US" sz="2400">
                  <a:latin typeface="Gill Sans MT" pitchFamily="34" charset="0"/>
                </a:rPr>
                <a:t>Understand the Problem</a:t>
              </a:r>
            </a:p>
          </p:txBody>
        </p:sp>
        <p:sp>
          <p:nvSpPr>
            <p:cNvPr id="10252" name="Rectangle 11"/>
            <p:cNvSpPr>
              <a:spLocks noChangeArrowheads="1"/>
            </p:cNvSpPr>
            <p:nvPr/>
          </p:nvSpPr>
          <p:spPr bwMode="auto">
            <a:xfrm>
              <a:off x="2294" y="806"/>
              <a:ext cx="1628" cy="376"/>
            </a:xfrm>
            <a:prstGeom prst="rect">
              <a:avLst/>
            </a:prstGeom>
            <a:noFill/>
            <a:ln w="12700">
              <a:noFill/>
              <a:miter lim="800000"/>
              <a:headEnd/>
              <a:tailEnd/>
            </a:ln>
          </p:spPr>
          <p:txBody>
            <a:bodyPr wrap="none" lIns="90488" tIns="44450" rIns="90488" bIns="44450">
              <a:spAutoFit/>
            </a:bodyPr>
            <a:lstStyle/>
            <a:p>
              <a:pPr eaLnBrk="0" hangingPunct="0"/>
              <a:r>
                <a:rPr lang="en-US" sz="2400">
                  <a:latin typeface="Gill Sans MT" pitchFamily="34" charset="0"/>
                </a:rPr>
                <a:t>Identify Questions</a:t>
              </a:r>
            </a:p>
          </p:txBody>
        </p:sp>
        <p:sp>
          <p:nvSpPr>
            <p:cNvPr id="787468" name="Rectangle 12"/>
            <p:cNvSpPr>
              <a:spLocks noChangeArrowheads="1"/>
            </p:cNvSpPr>
            <p:nvPr/>
          </p:nvSpPr>
          <p:spPr bwMode="auto">
            <a:xfrm>
              <a:off x="2102" y="1383"/>
              <a:ext cx="2123" cy="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2400">
                  <a:latin typeface="Gill Sans MT" pitchFamily="34" charset="0"/>
                </a:rPr>
                <a:t>Refine/Revise</a:t>
              </a:r>
              <a:r>
                <a:rPr lang="en-US" sz="2400">
                  <a:effectLst>
                    <a:outerShdw blurRad="38100" dist="38100" dir="2700000" algn="tl">
                      <a:srgbClr val="C0C0C0"/>
                    </a:outerShdw>
                  </a:effectLst>
                  <a:latin typeface="Gill Sans MT" pitchFamily="34" charset="0"/>
                </a:rPr>
                <a:t> </a:t>
              </a:r>
              <a:r>
                <a:rPr lang="en-US" sz="2400">
                  <a:latin typeface="Gill Sans MT" pitchFamily="34" charset="0"/>
                </a:rPr>
                <a:t>Questions</a:t>
              </a:r>
            </a:p>
          </p:txBody>
        </p:sp>
        <p:sp>
          <p:nvSpPr>
            <p:cNvPr id="10254" name="Line 13"/>
            <p:cNvSpPr>
              <a:spLocks noChangeShapeType="1"/>
            </p:cNvSpPr>
            <p:nvPr/>
          </p:nvSpPr>
          <p:spPr bwMode="auto">
            <a:xfrm>
              <a:off x="3024" y="1728"/>
              <a:ext cx="0" cy="432"/>
            </a:xfrm>
            <a:prstGeom prst="line">
              <a:avLst/>
            </a:prstGeom>
            <a:noFill/>
            <a:ln w="25400">
              <a:solidFill>
                <a:schemeClr val="bg1"/>
              </a:solidFill>
              <a:round/>
              <a:headEnd/>
              <a:tailEnd type="triangle" w="med" len="med"/>
            </a:ln>
          </p:spPr>
          <p:txBody>
            <a:bodyPr/>
            <a:lstStyle/>
            <a:p>
              <a:endParaRPr lang="en-US"/>
            </a:p>
          </p:txBody>
        </p:sp>
        <p:sp>
          <p:nvSpPr>
            <p:cNvPr id="787470" name="Rectangle 14"/>
            <p:cNvSpPr>
              <a:spLocks noChangeArrowheads="1"/>
            </p:cNvSpPr>
            <p:nvPr/>
          </p:nvSpPr>
          <p:spPr bwMode="auto">
            <a:xfrm>
              <a:off x="2270" y="2270"/>
              <a:ext cx="1768" cy="438"/>
            </a:xfrm>
            <a:prstGeom prst="rect">
              <a:avLst/>
            </a:prstGeom>
            <a:solidFill>
              <a:srgbClr val="66CCFF"/>
            </a:solidFill>
            <a:ln w="76200">
              <a:solidFill>
                <a:schemeClr val="bg2"/>
              </a:solidFill>
              <a:miter lim="800000"/>
              <a:headEnd/>
              <a:tailEnd/>
            </a:ln>
            <a:effectLst/>
          </p:spPr>
          <p:txBody>
            <a:bodyPr wrap="none" lIns="90488" tIns="44450" rIns="90488" bIns="44450">
              <a:spAutoFit/>
            </a:bodyPr>
            <a:lstStyle/>
            <a:p>
              <a:pPr eaLnBrk="0" hangingPunct="0">
                <a:defRPr/>
              </a:pPr>
              <a:r>
                <a:rPr lang="en-US" sz="2400">
                  <a:solidFill>
                    <a:srgbClr val="FFFF00"/>
                  </a:solidFill>
                  <a:effectLst>
                    <a:outerShdw blurRad="38100" dist="38100" dir="2700000" algn="tl">
                      <a:srgbClr val="000000"/>
                    </a:outerShdw>
                  </a:effectLst>
                  <a:latin typeface="Gill Sans MT" pitchFamily="34" charset="0"/>
                </a:rPr>
                <a:t>   Choose Design   </a:t>
              </a:r>
            </a:p>
          </p:txBody>
        </p:sp>
        <p:sp>
          <p:nvSpPr>
            <p:cNvPr id="787471" name="Rectangle 15"/>
            <p:cNvSpPr>
              <a:spLocks noChangeArrowheads="1"/>
            </p:cNvSpPr>
            <p:nvPr/>
          </p:nvSpPr>
          <p:spPr bwMode="auto">
            <a:xfrm>
              <a:off x="3902" y="3086"/>
              <a:ext cx="1871" cy="438"/>
            </a:xfrm>
            <a:prstGeom prst="rect">
              <a:avLst/>
            </a:prstGeom>
            <a:solidFill>
              <a:srgbClr val="3399FF"/>
            </a:solidFill>
            <a:ln w="76200">
              <a:solidFill>
                <a:schemeClr val="bg2"/>
              </a:solidFill>
              <a:miter lim="800000"/>
              <a:headEnd/>
              <a:tailEnd/>
            </a:ln>
            <a:effectLst/>
          </p:spPr>
          <p:txBody>
            <a:bodyPr wrap="none" lIns="90488" tIns="44450" rIns="90488" bIns="44450">
              <a:spAutoFit/>
            </a:bodyPr>
            <a:lstStyle/>
            <a:p>
              <a:pPr eaLnBrk="0" hangingPunct="0">
                <a:defRPr/>
              </a:pPr>
              <a:r>
                <a:rPr lang="en-US" sz="2400">
                  <a:solidFill>
                    <a:srgbClr val="FFFF00"/>
                  </a:solidFill>
                  <a:effectLst>
                    <a:outerShdw blurRad="38100" dist="38100" dir="2700000" algn="tl">
                      <a:srgbClr val="000000"/>
                    </a:outerShdw>
                  </a:effectLst>
                  <a:latin typeface="Gill Sans MT" pitchFamily="34" charset="0"/>
                </a:rPr>
                <a:t>Inventory Resources</a:t>
              </a:r>
            </a:p>
          </p:txBody>
        </p:sp>
        <p:sp>
          <p:nvSpPr>
            <p:cNvPr id="787472" name="Rectangle 16"/>
            <p:cNvSpPr>
              <a:spLocks noChangeArrowheads="1"/>
            </p:cNvSpPr>
            <p:nvPr/>
          </p:nvSpPr>
          <p:spPr bwMode="auto">
            <a:xfrm>
              <a:off x="2269" y="3902"/>
              <a:ext cx="1677" cy="438"/>
            </a:xfrm>
            <a:prstGeom prst="rect">
              <a:avLst/>
            </a:prstGeom>
            <a:solidFill>
              <a:srgbClr val="0066FF"/>
            </a:solidFill>
            <a:ln w="76200">
              <a:solidFill>
                <a:schemeClr val="bg2"/>
              </a:solidFill>
              <a:miter lim="800000"/>
              <a:headEnd/>
              <a:tailEnd/>
            </a:ln>
            <a:effectLst/>
          </p:spPr>
          <p:txBody>
            <a:bodyPr wrap="none" lIns="90488" tIns="44450" rIns="90488" bIns="44450">
              <a:spAutoFit/>
            </a:bodyPr>
            <a:lstStyle/>
            <a:p>
              <a:pPr eaLnBrk="0" hangingPunct="0">
                <a:defRPr/>
              </a:pPr>
              <a:r>
                <a:rPr lang="en-US" sz="2400">
                  <a:solidFill>
                    <a:srgbClr val="FFFF00"/>
                  </a:solidFill>
                  <a:effectLst>
                    <a:outerShdw blurRad="38100" dist="38100" dir="2700000" algn="tl">
                      <a:srgbClr val="000000"/>
                    </a:outerShdw>
                  </a:effectLst>
                  <a:latin typeface="Gill Sans MT" pitchFamily="34" charset="0"/>
                </a:rPr>
                <a:t> Assess Feasibility </a:t>
              </a:r>
            </a:p>
          </p:txBody>
        </p:sp>
        <p:sp>
          <p:nvSpPr>
            <p:cNvPr id="787473" name="Rectangle 17"/>
            <p:cNvSpPr>
              <a:spLocks noChangeArrowheads="1"/>
            </p:cNvSpPr>
            <p:nvPr/>
          </p:nvSpPr>
          <p:spPr bwMode="auto">
            <a:xfrm>
              <a:off x="638" y="3085"/>
              <a:ext cx="1968" cy="438"/>
            </a:xfrm>
            <a:prstGeom prst="rect">
              <a:avLst/>
            </a:prstGeom>
            <a:solidFill>
              <a:srgbClr val="0000FF"/>
            </a:solidFill>
            <a:ln w="76200">
              <a:solidFill>
                <a:schemeClr val="bg2"/>
              </a:solidFill>
              <a:miter lim="800000"/>
              <a:headEnd/>
              <a:tailEnd/>
            </a:ln>
            <a:effectLst/>
          </p:spPr>
          <p:txBody>
            <a:bodyPr wrap="none" lIns="90488" tIns="44450" rIns="90488" bIns="44450">
              <a:spAutoFit/>
            </a:bodyPr>
            <a:lstStyle/>
            <a:p>
              <a:pPr eaLnBrk="0" hangingPunct="0">
                <a:defRPr/>
              </a:pPr>
              <a:r>
                <a:rPr lang="en-US" sz="2400">
                  <a:solidFill>
                    <a:srgbClr val="FFFF00"/>
                  </a:solidFill>
                  <a:effectLst>
                    <a:outerShdw blurRad="38100" dist="38100" dir="2700000" algn="tl">
                      <a:srgbClr val="000000"/>
                    </a:outerShdw>
                  </a:effectLst>
                  <a:latin typeface="Gill Sans MT" pitchFamily="34" charset="0"/>
                </a:rPr>
                <a:t>Determine Trade-offs</a:t>
              </a:r>
            </a:p>
          </p:txBody>
        </p:sp>
        <p:sp>
          <p:nvSpPr>
            <p:cNvPr id="10259" name="Line 18"/>
            <p:cNvSpPr>
              <a:spLocks noChangeShapeType="1"/>
            </p:cNvSpPr>
            <p:nvPr/>
          </p:nvSpPr>
          <p:spPr bwMode="auto">
            <a:xfrm>
              <a:off x="816" y="1920"/>
              <a:ext cx="4656" cy="0"/>
            </a:xfrm>
            <a:prstGeom prst="line">
              <a:avLst/>
            </a:prstGeom>
            <a:noFill/>
            <a:ln w="25400">
              <a:solidFill>
                <a:schemeClr val="bg2"/>
              </a:solidFill>
              <a:prstDash val="sysDot"/>
              <a:round/>
              <a:headEnd/>
              <a:tailEnd/>
            </a:ln>
          </p:spPr>
          <p:txBody>
            <a:bodyPr/>
            <a:lstStyle/>
            <a:p>
              <a:endParaRPr lang="en-US"/>
            </a:p>
          </p:txBody>
        </p:sp>
        <p:sp>
          <p:nvSpPr>
            <p:cNvPr id="10260" name="Rectangle 19"/>
            <p:cNvSpPr>
              <a:spLocks noChangeArrowheads="1"/>
            </p:cNvSpPr>
            <p:nvPr/>
          </p:nvSpPr>
          <p:spPr bwMode="auto">
            <a:xfrm>
              <a:off x="39" y="470"/>
              <a:ext cx="1228" cy="980"/>
            </a:xfrm>
            <a:prstGeom prst="rect">
              <a:avLst/>
            </a:prstGeom>
            <a:noFill/>
            <a:ln w="12700">
              <a:noFill/>
              <a:miter lim="800000"/>
              <a:headEnd/>
              <a:tailEnd/>
            </a:ln>
          </p:spPr>
          <p:txBody>
            <a:bodyPr wrap="none" lIns="90488" tIns="44450" rIns="90488" bIns="44450">
              <a:spAutoFit/>
            </a:bodyPr>
            <a:lstStyle/>
            <a:p>
              <a:pPr eaLnBrk="0" hangingPunct="0"/>
              <a:r>
                <a:rPr lang="en-US" sz="2400">
                  <a:solidFill>
                    <a:schemeClr val="bg1"/>
                  </a:solidFill>
                  <a:latin typeface="Gill Sans MT" pitchFamily="34" charset="0"/>
                </a:rPr>
                <a:t>STAGE 1:</a:t>
              </a:r>
            </a:p>
            <a:p>
              <a:pPr eaLnBrk="0" hangingPunct="0"/>
              <a:r>
                <a:rPr lang="en-US" sz="2400">
                  <a:solidFill>
                    <a:schemeClr val="bg1"/>
                  </a:solidFill>
                  <a:latin typeface="Gill Sans MT" pitchFamily="34" charset="0"/>
                </a:rPr>
                <a:t>RESEARCH</a:t>
              </a:r>
            </a:p>
            <a:p>
              <a:pPr eaLnBrk="0" hangingPunct="0"/>
              <a:r>
                <a:rPr lang="en-US" sz="2400">
                  <a:solidFill>
                    <a:schemeClr val="bg1"/>
                  </a:solidFill>
                  <a:latin typeface="Gill Sans MT" pitchFamily="34" charset="0"/>
                </a:rPr>
                <a:t>DEFINITION</a:t>
              </a:r>
            </a:p>
          </p:txBody>
        </p:sp>
        <p:sp>
          <p:nvSpPr>
            <p:cNvPr id="10261" name="Rectangle 20"/>
            <p:cNvSpPr>
              <a:spLocks noChangeArrowheads="1"/>
            </p:cNvSpPr>
            <p:nvPr/>
          </p:nvSpPr>
          <p:spPr bwMode="auto">
            <a:xfrm>
              <a:off x="39" y="2006"/>
              <a:ext cx="1380" cy="979"/>
            </a:xfrm>
            <a:prstGeom prst="rect">
              <a:avLst/>
            </a:prstGeom>
            <a:noFill/>
            <a:ln w="12700">
              <a:noFill/>
              <a:miter lim="800000"/>
              <a:headEnd/>
              <a:tailEnd/>
            </a:ln>
          </p:spPr>
          <p:txBody>
            <a:bodyPr wrap="none" lIns="90488" tIns="44450" rIns="90488" bIns="44450">
              <a:spAutoFit/>
            </a:bodyPr>
            <a:lstStyle/>
            <a:p>
              <a:pPr eaLnBrk="0" hangingPunct="0"/>
              <a:r>
                <a:rPr lang="en-US" sz="2400">
                  <a:solidFill>
                    <a:schemeClr val="bg1"/>
                  </a:solidFill>
                  <a:latin typeface="Gill Sans MT" pitchFamily="34" charset="0"/>
                </a:rPr>
                <a:t>STAGE 2:</a:t>
              </a:r>
            </a:p>
            <a:p>
              <a:pPr eaLnBrk="0" hangingPunct="0"/>
              <a:r>
                <a:rPr lang="en-US" sz="2400">
                  <a:solidFill>
                    <a:schemeClr val="bg1"/>
                  </a:solidFill>
                  <a:latin typeface="Gill Sans MT" pitchFamily="34" charset="0"/>
                </a:rPr>
                <a:t>RESEARCH</a:t>
              </a:r>
            </a:p>
            <a:p>
              <a:pPr eaLnBrk="0" hangingPunct="0"/>
              <a:r>
                <a:rPr lang="en-US" sz="2400">
                  <a:solidFill>
                    <a:schemeClr val="bg1"/>
                  </a:solidFill>
                  <a:latin typeface="Gill Sans MT" pitchFamily="34" charset="0"/>
                </a:rPr>
                <a:t>PLAN/DESIGN</a:t>
              </a:r>
            </a:p>
          </p:txBody>
        </p:sp>
        <p:sp>
          <p:nvSpPr>
            <p:cNvPr id="10262" name="Freeform 21"/>
            <p:cNvSpPr>
              <a:spLocks/>
            </p:cNvSpPr>
            <p:nvPr/>
          </p:nvSpPr>
          <p:spPr bwMode="auto">
            <a:xfrm>
              <a:off x="4034" y="2420"/>
              <a:ext cx="671" cy="605"/>
            </a:xfrm>
            <a:custGeom>
              <a:avLst/>
              <a:gdLst>
                <a:gd name="T0" fmla="*/ 0 w 671"/>
                <a:gd name="T1" fmla="*/ 3 h 605"/>
                <a:gd name="T2" fmla="*/ 12 w 671"/>
                <a:gd name="T3" fmla="*/ 107 h 605"/>
                <a:gd name="T4" fmla="*/ 29 w 671"/>
                <a:gd name="T5" fmla="*/ 107 h 605"/>
                <a:gd name="T6" fmla="*/ 48 w 671"/>
                <a:gd name="T7" fmla="*/ 106 h 605"/>
                <a:gd name="T8" fmla="*/ 65 w 671"/>
                <a:gd name="T9" fmla="*/ 107 h 605"/>
                <a:gd name="T10" fmla="*/ 84 w 671"/>
                <a:gd name="T11" fmla="*/ 108 h 605"/>
                <a:gd name="T12" fmla="*/ 103 w 671"/>
                <a:gd name="T13" fmla="*/ 111 h 605"/>
                <a:gd name="T14" fmla="*/ 122 w 671"/>
                <a:gd name="T15" fmla="*/ 114 h 605"/>
                <a:gd name="T16" fmla="*/ 136 w 671"/>
                <a:gd name="T17" fmla="*/ 118 h 605"/>
                <a:gd name="T18" fmla="*/ 154 w 671"/>
                <a:gd name="T19" fmla="*/ 123 h 605"/>
                <a:gd name="T20" fmla="*/ 171 w 671"/>
                <a:gd name="T21" fmla="*/ 129 h 605"/>
                <a:gd name="T22" fmla="*/ 183 w 671"/>
                <a:gd name="T23" fmla="*/ 133 h 605"/>
                <a:gd name="T24" fmla="*/ 203 w 671"/>
                <a:gd name="T25" fmla="*/ 140 h 605"/>
                <a:gd name="T26" fmla="*/ 227 w 671"/>
                <a:gd name="T27" fmla="*/ 150 h 605"/>
                <a:gd name="T28" fmla="*/ 249 w 671"/>
                <a:gd name="T29" fmla="*/ 162 h 605"/>
                <a:gd name="T30" fmla="*/ 272 w 671"/>
                <a:gd name="T31" fmla="*/ 174 h 605"/>
                <a:gd name="T32" fmla="*/ 292 w 671"/>
                <a:gd name="T33" fmla="*/ 187 h 605"/>
                <a:gd name="T34" fmla="*/ 316 w 671"/>
                <a:gd name="T35" fmla="*/ 204 h 605"/>
                <a:gd name="T36" fmla="*/ 338 w 671"/>
                <a:gd name="T37" fmla="*/ 221 h 605"/>
                <a:gd name="T38" fmla="*/ 360 w 671"/>
                <a:gd name="T39" fmla="*/ 242 h 605"/>
                <a:gd name="T40" fmla="*/ 380 w 671"/>
                <a:gd name="T41" fmla="*/ 261 h 605"/>
                <a:gd name="T42" fmla="*/ 398 w 671"/>
                <a:gd name="T43" fmla="*/ 280 h 605"/>
                <a:gd name="T44" fmla="*/ 414 w 671"/>
                <a:gd name="T45" fmla="*/ 300 h 605"/>
                <a:gd name="T46" fmla="*/ 431 w 671"/>
                <a:gd name="T47" fmla="*/ 322 h 605"/>
                <a:gd name="T48" fmla="*/ 448 w 671"/>
                <a:gd name="T49" fmla="*/ 346 h 605"/>
                <a:gd name="T50" fmla="*/ 462 w 671"/>
                <a:gd name="T51" fmla="*/ 372 h 605"/>
                <a:gd name="T52" fmla="*/ 477 w 671"/>
                <a:gd name="T53" fmla="*/ 399 h 605"/>
                <a:gd name="T54" fmla="*/ 490 w 671"/>
                <a:gd name="T55" fmla="*/ 428 h 605"/>
                <a:gd name="T56" fmla="*/ 501 w 671"/>
                <a:gd name="T57" fmla="*/ 458 h 605"/>
                <a:gd name="T58" fmla="*/ 631 w 671"/>
                <a:gd name="T59" fmla="*/ 604 h 605"/>
                <a:gd name="T60" fmla="*/ 589 w 671"/>
                <a:gd name="T61" fmla="*/ 422 h 605"/>
                <a:gd name="T62" fmla="*/ 575 w 671"/>
                <a:gd name="T63" fmla="*/ 387 h 605"/>
                <a:gd name="T64" fmla="*/ 560 w 671"/>
                <a:gd name="T65" fmla="*/ 357 h 605"/>
                <a:gd name="T66" fmla="*/ 547 w 671"/>
                <a:gd name="T67" fmla="*/ 330 h 605"/>
                <a:gd name="T68" fmla="*/ 532 w 671"/>
                <a:gd name="T69" fmla="*/ 304 h 605"/>
                <a:gd name="T70" fmla="*/ 517 w 671"/>
                <a:gd name="T71" fmla="*/ 280 h 605"/>
                <a:gd name="T72" fmla="*/ 498 w 671"/>
                <a:gd name="T73" fmla="*/ 252 h 605"/>
                <a:gd name="T74" fmla="*/ 481 w 671"/>
                <a:gd name="T75" fmla="*/ 230 h 605"/>
                <a:gd name="T76" fmla="*/ 460 w 671"/>
                <a:gd name="T77" fmla="*/ 206 h 605"/>
                <a:gd name="T78" fmla="*/ 441 w 671"/>
                <a:gd name="T79" fmla="*/ 185 h 605"/>
                <a:gd name="T80" fmla="*/ 417 w 671"/>
                <a:gd name="T81" fmla="*/ 162 h 605"/>
                <a:gd name="T82" fmla="*/ 397 w 671"/>
                <a:gd name="T83" fmla="*/ 143 h 605"/>
                <a:gd name="T84" fmla="*/ 376 w 671"/>
                <a:gd name="T85" fmla="*/ 125 h 605"/>
                <a:gd name="T86" fmla="*/ 353 w 671"/>
                <a:gd name="T87" fmla="*/ 108 h 605"/>
                <a:gd name="T88" fmla="*/ 329 w 671"/>
                <a:gd name="T89" fmla="*/ 91 h 605"/>
                <a:gd name="T90" fmla="*/ 305 w 671"/>
                <a:gd name="T91" fmla="*/ 78 h 605"/>
                <a:gd name="T92" fmla="*/ 286 w 671"/>
                <a:gd name="T93" fmla="*/ 67 h 605"/>
                <a:gd name="T94" fmla="*/ 259 w 671"/>
                <a:gd name="T95" fmla="*/ 53 h 605"/>
                <a:gd name="T96" fmla="*/ 235 w 671"/>
                <a:gd name="T97" fmla="*/ 44 h 605"/>
                <a:gd name="T98" fmla="*/ 209 w 671"/>
                <a:gd name="T99" fmla="*/ 35 h 605"/>
                <a:gd name="T100" fmla="*/ 185 w 671"/>
                <a:gd name="T101" fmla="*/ 25 h 605"/>
                <a:gd name="T102" fmla="*/ 160 w 671"/>
                <a:gd name="T103" fmla="*/ 18 h 605"/>
                <a:gd name="T104" fmla="*/ 141 w 671"/>
                <a:gd name="T105" fmla="*/ 13 h 605"/>
                <a:gd name="T106" fmla="*/ 128 w 671"/>
                <a:gd name="T107" fmla="*/ 10 h 605"/>
                <a:gd name="T108" fmla="*/ 116 w 671"/>
                <a:gd name="T109" fmla="*/ 8 h 605"/>
                <a:gd name="T110" fmla="*/ 101 w 671"/>
                <a:gd name="T111" fmla="*/ 7 h 605"/>
                <a:gd name="T112" fmla="*/ 88 w 671"/>
                <a:gd name="T113" fmla="*/ 4 h 605"/>
                <a:gd name="T114" fmla="*/ 73 w 671"/>
                <a:gd name="T115" fmla="*/ 2 h 605"/>
                <a:gd name="T116" fmla="*/ 57 w 671"/>
                <a:gd name="T117" fmla="*/ 1 h 605"/>
                <a:gd name="T118" fmla="*/ 43 w 671"/>
                <a:gd name="T119" fmla="*/ 0 h 605"/>
                <a:gd name="T120" fmla="*/ 29 w 671"/>
                <a:gd name="T121" fmla="*/ 1 h 605"/>
                <a:gd name="T122" fmla="*/ 15 w 671"/>
                <a:gd name="T123" fmla="*/ 1 h 6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605"/>
                <a:gd name="T188" fmla="*/ 671 w 671"/>
                <a:gd name="T189" fmla="*/ 605 h 6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605">
                  <a:moveTo>
                    <a:pt x="9" y="2"/>
                  </a:moveTo>
                  <a:lnTo>
                    <a:pt x="0" y="3"/>
                  </a:lnTo>
                  <a:lnTo>
                    <a:pt x="2" y="106"/>
                  </a:lnTo>
                  <a:lnTo>
                    <a:pt x="12" y="107"/>
                  </a:lnTo>
                  <a:lnTo>
                    <a:pt x="21" y="106"/>
                  </a:lnTo>
                  <a:lnTo>
                    <a:pt x="29" y="107"/>
                  </a:lnTo>
                  <a:lnTo>
                    <a:pt x="39" y="106"/>
                  </a:lnTo>
                  <a:lnTo>
                    <a:pt x="48" y="106"/>
                  </a:lnTo>
                  <a:lnTo>
                    <a:pt x="58" y="107"/>
                  </a:lnTo>
                  <a:lnTo>
                    <a:pt x="65" y="107"/>
                  </a:lnTo>
                  <a:lnTo>
                    <a:pt x="75" y="108"/>
                  </a:lnTo>
                  <a:lnTo>
                    <a:pt x="84" y="108"/>
                  </a:lnTo>
                  <a:lnTo>
                    <a:pt x="93" y="110"/>
                  </a:lnTo>
                  <a:lnTo>
                    <a:pt x="103" y="111"/>
                  </a:lnTo>
                  <a:lnTo>
                    <a:pt x="113" y="113"/>
                  </a:lnTo>
                  <a:lnTo>
                    <a:pt x="122" y="114"/>
                  </a:lnTo>
                  <a:lnTo>
                    <a:pt x="129" y="117"/>
                  </a:lnTo>
                  <a:lnTo>
                    <a:pt x="136" y="118"/>
                  </a:lnTo>
                  <a:lnTo>
                    <a:pt x="145" y="120"/>
                  </a:lnTo>
                  <a:lnTo>
                    <a:pt x="154" y="123"/>
                  </a:lnTo>
                  <a:lnTo>
                    <a:pt x="162" y="126"/>
                  </a:lnTo>
                  <a:lnTo>
                    <a:pt x="171" y="129"/>
                  </a:lnTo>
                  <a:lnTo>
                    <a:pt x="176" y="131"/>
                  </a:lnTo>
                  <a:lnTo>
                    <a:pt x="183" y="133"/>
                  </a:lnTo>
                  <a:lnTo>
                    <a:pt x="193" y="137"/>
                  </a:lnTo>
                  <a:lnTo>
                    <a:pt x="203" y="140"/>
                  </a:lnTo>
                  <a:lnTo>
                    <a:pt x="215" y="145"/>
                  </a:lnTo>
                  <a:lnTo>
                    <a:pt x="227" y="150"/>
                  </a:lnTo>
                  <a:lnTo>
                    <a:pt x="239" y="154"/>
                  </a:lnTo>
                  <a:lnTo>
                    <a:pt x="249" y="162"/>
                  </a:lnTo>
                  <a:lnTo>
                    <a:pt x="261" y="168"/>
                  </a:lnTo>
                  <a:lnTo>
                    <a:pt x="272" y="174"/>
                  </a:lnTo>
                  <a:lnTo>
                    <a:pt x="281" y="181"/>
                  </a:lnTo>
                  <a:lnTo>
                    <a:pt x="292" y="187"/>
                  </a:lnTo>
                  <a:lnTo>
                    <a:pt x="304" y="195"/>
                  </a:lnTo>
                  <a:lnTo>
                    <a:pt x="316" y="204"/>
                  </a:lnTo>
                  <a:lnTo>
                    <a:pt x="327" y="212"/>
                  </a:lnTo>
                  <a:lnTo>
                    <a:pt x="338" y="221"/>
                  </a:lnTo>
                  <a:lnTo>
                    <a:pt x="352" y="231"/>
                  </a:lnTo>
                  <a:lnTo>
                    <a:pt x="360" y="242"/>
                  </a:lnTo>
                  <a:lnTo>
                    <a:pt x="370" y="251"/>
                  </a:lnTo>
                  <a:lnTo>
                    <a:pt x="380" y="261"/>
                  </a:lnTo>
                  <a:lnTo>
                    <a:pt x="389" y="270"/>
                  </a:lnTo>
                  <a:lnTo>
                    <a:pt x="398" y="280"/>
                  </a:lnTo>
                  <a:lnTo>
                    <a:pt x="407" y="291"/>
                  </a:lnTo>
                  <a:lnTo>
                    <a:pt x="414" y="300"/>
                  </a:lnTo>
                  <a:lnTo>
                    <a:pt x="423" y="312"/>
                  </a:lnTo>
                  <a:lnTo>
                    <a:pt x="431" y="322"/>
                  </a:lnTo>
                  <a:lnTo>
                    <a:pt x="439" y="335"/>
                  </a:lnTo>
                  <a:lnTo>
                    <a:pt x="448" y="346"/>
                  </a:lnTo>
                  <a:lnTo>
                    <a:pt x="456" y="360"/>
                  </a:lnTo>
                  <a:lnTo>
                    <a:pt x="462" y="372"/>
                  </a:lnTo>
                  <a:lnTo>
                    <a:pt x="472" y="388"/>
                  </a:lnTo>
                  <a:lnTo>
                    <a:pt x="477" y="399"/>
                  </a:lnTo>
                  <a:lnTo>
                    <a:pt x="484" y="412"/>
                  </a:lnTo>
                  <a:lnTo>
                    <a:pt x="490" y="428"/>
                  </a:lnTo>
                  <a:lnTo>
                    <a:pt x="496" y="441"/>
                  </a:lnTo>
                  <a:lnTo>
                    <a:pt x="501" y="458"/>
                  </a:lnTo>
                  <a:lnTo>
                    <a:pt x="417" y="469"/>
                  </a:lnTo>
                  <a:lnTo>
                    <a:pt x="631" y="604"/>
                  </a:lnTo>
                  <a:lnTo>
                    <a:pt x="670" y="403"/>
                  </a:lnTo>
                  <a:lnTo>
                    <a:pt x="589" y="422"/>
                  </a:lnTo>
                  <a:lnTo>
                    <a:pt x="582" y="404"/>
                  </a:lnTo>
                  <a:lnTo>
                    <a:pt x="575" y="387"/>
                  </a:lnTo>
                  <a:lnTo>
                    <a:pt x="567" y="370"/>
                  </a:lnTo>
                  <a:lnTo>
                    <a:pt x="560" y="357"/>
                  </a:lnTo>
                  <a:lnTo>
                    <a:pt x="555" y="343"/>
                  </a:lnTo>
                  <a:lnTo>
                    <a:pt x="547" y="330"/>
                  </a:lnTo>
                  <a:lnTo>
                    <a:pt x="539" y="316"/>
                  </a:lnTo>
                  <a:lnTo>
                    <a:pt x="532" y="304"/>
                  </a:lnTo>
                  <a:lnTo>
                    <a:pt x="525" y="293"/>
                  </a:lnTo>
                  <a:lnTo>
                    <a:pt x="517" y="280"/>
                  </a:lnTo>
                  <a:lnTo>
                    <a:pt x="507" y="264"/>
                  </a:lnTo>
                  <a:lnTo>
                    <a:pt x="498" y="252"/>
                  </a:lnTo>
                  <a:lnTo>
                    <a:pt x="490" y="242"/>
                  </a:lnTo>
                  <a:lnTo>
                    <a:pt x="481" y="230"/>
                  </a:lnTo>
                  <a:lnTo>
                    <a:pt x="471" y="218"/>
                  </a:lnTo>
                  <a:lnTo>
                    <a:pt x="460" y="206"/>
                  </a:lnTo>
                  <a:lnTo>
                    <a:pt x="450" y="196"/>
                  </a:lnTo>
                  <a:lnTo>
                    <a:pt x="441" y="185"/>
                  </a:lnTo>
                  <a:lnTo>
                    <a:pt x="429" y="173"/>
                  </a:lnTo>
                  <a:lnTo>
                    <a:pt x="417" y="162"/>
                  </a:lnTo>
                  <a:lnTo>
                    <a:pt x="409" y="152"/>
                  </a:lnTo>
                  <a:lnTo>
                    <a:pt x="397" y="143"/>
                  </a:lnTo>
                  <a:lnTo>
                    <a:pt x="387" y="135"/>
                  </a:lnTo>
                  <a:lnTo>
                    <a:pt x="376" y="125"/>
                  </a:lnTo>
                  <a:lnTo>
                    <a:pt x="366" y="117"/>
                  </a:lnTo>
                  <a:lnTo>
                    <a:pt x="353" y="108"/>
                  </a:lnTo>
                  <a:lnTo>
                    <a:pt x="341" y="100"/>
                  </a:lnTo>
                  <a:lnTo>
                    <a:pt x="329" y="91"/>
                  </a:lnTo>
                  <a:lnTo>
                    <a:pt x="317" y="86"/>
                  </a:lnTo>
                  <a:lnTo>
                    <a:pt x="305" y="78"/>
                  </a:lnTo>
                  <a:lnTo>
                    <a:pt x="294" y="72"/>
                  </a:lnTo>
                  <a:lnTo>
                    <a:pt x="286" y="67"/>
                  </a:lnTo>
                  <a:lnTo>
                    <a:pt x="272" y="59"/>
                  </a:lnTo>
                  <a:lnTo>
                    <a:pt x="259" y="53"/>
                  </a:lnTo>
                  <a:lnTo>
                    <a:pt x="246" y="49"/>
                  </a:lnTo>
                  <a:lnTo>
                    <a:pt x="235" y="44"/>
                  </a:lnTo>
                  <a:lnTo>
                    <a:pt x="223" y="40"/>
                  </a:lnTo>
                  <a:lnTo>
                    <a:pt x="209" y="35"/>
                  </a:lnTo>
                  <a:lnTo>
                    <a:pt x="197" y="29"/>
                  </a:lnTo>
                  <a:lnTo>
                    <a:pt x="185" y="25"/>
                  </a:lnTo>
                  <a:lnTo>
                    <a:pt x="171" y="20"/>
                  </a:lnTo>
                  <a:lnTo>
                    <a:pt x="160" y="18"/>
                  </a:lnTo>
                  <a:lnTo>
                    <a:pt x="149" y="15"/>
                  </a:lnTo>
                  <a:lnTo>
                    <a:pt x="141" y="13"/>
                  </a:lnTo>
                  <a:lnTo>
                    <a:pt x="135" y="11"/>
                  </a:lnTo>
                  <a:lnTo>
                    <a:pt x="128" y="10"/>
                  </a:lnTo>
                  <a:lnTo>
                    <a:pt x="123" y="9"/>
                  </a:lnTo>
                  <a:lnTo>
                    <a:pt x="116" y="8"/>
                  </a:lnTo>
                  <a:lnTo>
                    <a:pt x="109" y="7"/>
                  </a:lnTo>
                  <a:lnTo>
                    <a:pt x="101" y="7"/>
                  </a:lnTo>
                  <a:lnTo>
                    <a:pt x="94" y="6"/>
                  </a:lnTo>
                  <a:lnTo>
                    <a:pt x="88" y="4"/>
                  </a:lnTo>
                  <a:lnTo>
                    <a:pt x="80" y="4"/>
                  </a:lnTo>
                  <a:lnTo>
                    <a:pt x="73" y="2"/>
                  </a:lnTo>
                  <a:lnTo>
                    <a:pt x="64" y="2"/>
                  </a:lnTo>
                  <a:lnTo>
                    <a:pt x="57" y="1"/>
                  </a:lnTo>
                  <a:lnTo>
                    <a:pt x="49" y="1"/>
                  </a:lnTo>
                  <a:lnTo>
                    <a:pt x="43" y="0"/>
                  </a:lnTo>
                  <a:lnTo>
                    <a:pt x="36" y="1"/>
                  </a:lnTo>
                  <a:lnTo>
                    <a:pt x="29" y="1"/>
                  </a:lnTo>
                  <a:lnTo>
                    <a:pt x="21" y="0"/>
                  </a:lnTo>
                  <a:lnTo>
                    <a:pt x="15" y="1"/>
                  </a:lnTo>
                  <a:lnTo>
                    <a:pt x="9" y="2"/>
                  </a:lnTo>
                </a:path>
              </a:pathLst>
            </a:custGeom>
            <a:solidFill>
              <a:srgbClr val="CCCCFF"/>
            </a:solidFill>
            <a:ln w="12700" cap="rnd" cmpd="sng">
              <a:noFill/>
              <a:prstDash val="solid"/>
              <a:round/>
              <a:headEnd type="none" w="med" len="med"/>
              <a:tailEnd type="none" w="med" len="med"/>
            </a:ln>
          </p:spPr>
          <p:txBody>
            <a:bodyPr/>
            <a:lstStyle/>
            <a:p>
              <a:endParaRPr lang="en-US"/>
            </a:p>
          </p:txBody>
        </p:sp>
        <p:sp>
          <p:nvSpPr>
            <p:cNvPr id="10263" name="Freeform 22"/>
            <p:cNvSpPr>
              <a:spLocks/>
            </p:cNvSpPr>
            <p:nvPr/>
          </p:nvSpPr>
          <p:spPr bwMode="auto">
            <a:xfrm>
              <a:off x="4066" y="3539"/>
              <a:ext cx="605" cy="671"/>
            </a:xfrm>
            <a:custGeom>
              <a:avLst/>
              <a:gdLst>
                <a:gd name="T0" fmla="*/ 601 w 605"/>
                <a:gd name="T1" fmla="*/ 0 h 671"/>
                <a:gd name="T2" fmla="*/ 497 w 605"/>
                <a:gd name="T3" fmla="*/ 13 h 671"/>
                <a:gd name="T4" fmla="*/ 497 w 605"/>
                <a:gd name="T5" fmla="*/ 30 h 671"/>
                <a:gd name="T6" fmla="*/ 498 w 605"/>
                <a:gd name="T7" fmla="*/ 49 h 671"/>
                <a:gd name="T8" fmla="*/ 497 w 605"/>
                <a:gd name="T9" fmla="*/ 66 h 671"/>
                <a:gd name="T10" fmla="*/ 496 w 605"/>
                <a:gd name="T11" fmla="*/ 84 h 671"/>
                <a:gd name="T12" fmla="*/ 493 w 605"/>
                <a:gd name="T13" fmla="*/ 103 h 671"/>
                <a:gd name="T14" fmla="*/ 490 w 605"/>
                <a:gd name="T15" fmla="*/ 122 h 671"/>
                <a:gd name="T16" fmla="*/ 486 w 605"/>
                <a:gd name="T17" fmla="*/ 136 h 671"/>
                <a:gd name="T18" fmla="*/ 481 w 605"/>
                <a:gd name="T19" fmla="*/ 154 h 671"/>
                <a:gd name="T20" fmla="*/ 475 w 605"/>
                <a:gd name="T21" fmla="*/ 171 h 671"/>
                <a:gd name="T22" fmla="*/ 471 w 605"/>
                <a:gd name="T23" fmla="*/ 184 h 671"/>
                <a:gd name="T24" fmla="*/ 464 w 605"/>
                <a:gd name="T25" fmla="*/ 203 h 671"/>
                <a:gd name="T26" fmla="*/ 454 w 605"/>
                <a:gd name="T27" fmla="*/ 228 h 671"/>
                <a:gd name="T28" fmla="*/ 442 w 605"/>
                <a:gd name="T29" fmla="*/ 250 h 671"/>
                <a:gd name="T30" fmla="*/ 430 w 605"/>
                <a:gd name="T31" fmla="*/ 272 h 671"/>
                <a:gd name="T32" fmla="*/ 417 w 605"/>
                <a:gd name="T33" fmla="*/ 292 h 671"/>
                <a:gd name="T34" fmla="*/ 400 w 605"/>
                <a:gd name="T35" fmla="*/ 317 h 671"/>
                <a:gd name="T36" fmla="*/ 383 w 605"/>
                <a:gd name="T37" fmla="*/ 338 h 671"/>
                <a:gd name="T38" fmla="*/ 362 w 605"/>
                <a:gd name="T39" fmla="*/ 361 h 671"/>
                <a:gd name="T40" fmla="*/ 343 w 605"/>
                <a:gd name="T41" fmla="*/ 381 h 671"/>
                <a:gd name="T42" fmla="*/ 324 w 605"/>
                <a:gd name="T43" fmla="*/ 399 h 671"/>
                <a:gd name="T44" fmla="*/ 304 w 605"/>
                <a:gd name="T45" fmla="*/ 415 h 671"/>
                <a:gd name="T46" fmla="*/ 282 w 605"/>
                <a:gd name="T47" fmla="*/ 432 h 671"/>
                <a:gd name="T48" fmla="*/ 258 w 605"/>
                <a:gd name="T49" fmla="*/ 449 h 671"/>
                <a:gd name="T50" fmla="*/ 232 w 605"/>
                <a:gd name="T51" fmla="*/ 463 h 671"/>
                <a:gd name="T52" fmla="*/ 205 w 605"/>
                <a:gd name="T53" fmla="*/ 478 h 671"/>
                <a:gd name="T54" fmla="*/ 176 w 605"/>
                <a:gd name="T55" fmla="*/ 490 h 671"/>
                <a:gd name="T56" fmla="*/ 146 w 605"/>
                <a:gd name="T57" fmla="*/ 502 h 671"/>
                <a:gd name="T58" fmla="*/ 0 w 605"/>
                <a:gd name="T59" fmla="*/ 632 h 671"/>
                <a:gd name="T60" fmla="*/ 182 w 605"/>
                <a:gd name="T61" fmla="*/ 589 h 671"/>
                <a:gd name="T62" fmla="*/ 217 w 605"/>
                <a:gd name="T63" fmla="*/ 575 h 671"/>
                <a:gd name="T64" fmla="*/ 247 w 605"/>
                <a:gd name="T65" fmla="*/ 560 h 671"/>
                <a:gd name="T66" fmla="*/ 274 w 605"/>
                <a:gd name="T67" fmla="*/ 548 h 671"/>
                <a:gd name="T68" fmla="*/ 300 w 605"/>
                <a:gd name="T69" fmla="*/ 533 h 671"/>
                <a:gd name="T70" fmla="*/ 324 w 605"/>
                <a:gd name="T71" fmla="*/ 518 h 671"/>
                <a:gd name="T72" fmla="*/ 352 w 605"/>
                <a:gd name="T73" fmla="*/ 499 h 671"/>
                <a:gd name="T74" fmla="*/ 374 w 605"/>
                <a:gd name="T75" fmla="*/ 482 h 671"/>
                <a:gd name="T76" fmla="*/ 398 w 605"/>
                <a:gd name="T77" fmla="*/ 460 h 671"/>
                <a:gd name="T78" fmla="*/ 419 w 605"/>
                <a:gd name="T79" fmla="*/ 441 h 671"/>
                <a:gd name="T80" fmla="*/ 442 w 605"/>
                <a:gd name="T81" fmla="*/ 418 h 671"/>
                <a:gd name="T82" fmla="*/ 461 w 605"/>
                <a:gd name="T83" fmla="*/ 398 h 671"/>
                <a:gd name="T84" fmla="*/ 479 w 605"/>
                <a:gd name="T85" fmla="*/ 376 h 671"/>
                <a:gd name="T86" fmla="*/ 496 w 605"/>
                <a:gd name="T87" fmla="*/ 353 h 671"/>
                <a:gd name="T88" fmla="*/ 513 w 605"/>
                <a:gd name="T89" fmla="*/ 330 h 671"/>
                <a:gd name="T90" fmla="*/ 526 w 605"/>
                <a:gd name="T91" fmla="*/ 305 h 671"/>
                <a:gd name="T92" fmla="*/ 537 w 605"/>
                <a:gd name="T93" fmla="*/ 286 h 671"/>
                <a:gd name="T94" fmla="*/ 551 w 605"/>
                <a:gd name="T95" fmla="*/ 259 h 671"/>
                <a:gd name="T96" fmla="*/ 560 w 605"/>
                <a:gd name="T97" fmla="*/ 235 h 671"/>
                <a:gd name="T98" fmla="*/ 569 w 605"/>
                <a:gd name="T99" fmla="*/ 210 h 671"/>
                <a:gd name="T100" fmla="*/ 579 w 605"/>
                <a:gd name="T101" fmla="*/ 185 h 671"/>
                <a:gd name="T102" fmla="*/ 586 w 605"/>
                <a:gd name="T103" fmla="*/ 161 h 671"/>
                <a:gd name="T104" fmla="*/ 591 w 605"/>
                <a:gd name="T105" fmla="*/ 141 h 671"/>
                <a:gd name="T106" fmla="*/ 594 w 605"/>
                <a:gd name="T107" fmla="*/ 129 h 671"/>
                <a:gd name="T108" fmla="*/ 596 w 605"/>
                <a:gd name="T109" fmla="*/ 117 h 671"/>
                <a:gd name="T110" fmla="*/ 597 w 605"/>
                <a:gd name="T111" fmla="*/ 101 h 671"/>
                <a:gd name="T112" fmla="*/ 600 w 605"/>
                <a:gd name="T113" fmla="*/ 88 h 671"/>
                <a:gd name="T114" fmla="*/ 602 w 605"/>
                <a:gd name="T115" fmla="*/ 73 h 671"/>
                <a:gd name="T116" fmla="*/ 603 w 605"/>
                <a:gd name="T117" fmla="*/ 57 h 671"/>
                <a:gd name="T118" fmla="*/ 604 w 605"/>
                <a:gd name="T119" fmla="*/ 44 h 671"/>
                <a:gd name="T120" fmla="*/ 603 w 605"/>
                <a:gd name="T121" fmla="*/ 30 h 671"/>
                <a:gd name="T122" fmla="*/ 603 w 605"/>
                <a:gd name="T123" fmla="*/ 16 h 6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5"/>
                <a:gd name="T187" fmla="*/ 0 h 671"/>
                <a:gd name="T188" fmla="*/ 605 w 605"/>
                <a:gd name="T189" fmla="*/ 671 h 6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5" h="671">
                  <a:moveTo>
                    <a:pt x="602" y="10"/>
                  </a:moveTo>
                  <a:lnTo>
                    <a:pt x="601" y="0"/>
                  </a:lnTo>
                  <a:lnTo>
                    <a:pt x="498" y="2"/>
                  </a:lnTo>
                  <a:lnTo>
                    <a:pt x="497" y="13"/>
                  </a:lnTo>
                  <a:lnTo>
                    <a:pt x="498" y="21"/>
                  </a:lnTo>
                  <a:lnTo>
                    <a:pt x="497" y="30"/>
                  </a:lnTo>
                  <a:lnTo>
                    <a:pt x="498" y="39"/>
                  </a:lnTo>
                  <a:lnTo>
                    <a:pt x="498" y="49"/>
                  </a:lnTo>
                  <a:lnTo>
                    <a:pt x="497" y="58"/>
                  </a:lnTo>
                  <a:lnTo>
                    <a:pt x="497" y="66"/>
                  </a:lnTo>
                  <a:lnTo>
                    <a:pt x="496" y="76"/>
                  </a:lnTo>
                  <a:lnTo>
                    <a:pt x="496" y="84"/>
                  </a:lnTo>
                  <a:lnTo>
                    <a:pt x="494" y="94"/>
                  </a:lnTo>
                  <a:lnTo>
                    <a:pt x="493" y="103"/>
                  </a:lnTo>
                  <a:lnTo>
                    <a:pt x="491" y="114"/>
                  </a:lnTo>
                  <a:lnTo>
                    <a:pt x="490" y="122"/>
                  </a:lnTo>
                  <a:lnTo>
                    <a:pt x="487" y="130"/>
                  </a:lnTo>
                  <a:lnTo>
                    <a:pt x="486" y="136"/>
                  </a:lnTo>
                  <a:lnTo>
                    <a:pt x="484" y="146"/>
                  </a:lnTo>
                  <a:lnTo>
                    <a:pt x="481" y="154"/>
                  </a:lnTo>
                  <a:lnTo>
                    <a:pt x="477" y="163"/>
                  </a:lnTo>
                  <a:lnTo>
                    <a:pt x="475" y="171"/>
                  </a:lnTo>
                  <a:lnTo>
                    <a:pt x="473" y="177"/>
                  </a:lnTo>
                  <a:lnTo>
                    <a:pt x="471" y="184"/>
                  </a:lnTo>
                  <a:lnTo>
                    <a:pt x="467" y="194"/>
                  </a:lnTo>
                  <a:lnTo>
                    <a:pt x="464" y="203"/>
                  </a:lnTo>
                  <a:lnTo>
                    <a:pt x="459" y="216"/>
                  </a:lnTo>
                  <a:lnTo>
                    <a:pt x="454" y="228"/>
                  </a:lnTo>
                  <a:lnTo>
                    <a:pt x="450" y="239"/>
                  </a:lnTo>
                  <a:lnTo>
                    <a:pt x="442" y="250"/>
                  </a:lnTo>
                  <a:lnTo>
                    <a:pt x="436" y="262"/>
                  </a:lnTo>
                  <a:lnTo>
                    <a:pt x="430" y="272"/>
                  </a:lnTo>
                  <a:lnTo>
                    <a:pt x="423" y="282"/>
                  </a:lnTo>
                  <a:lnTo>
                    <a:pt x="417" y="292"/>
                  </a:lnTo>
                  <a:lnTo>
                    <a:pt x="409" y="304"/>
                  </a:lnTo>
                  <a:lnTo>
                    <a:pt x="400" y="317"/>
                  </a:lnTo>
                  <a:lnTo>
                    <a:pt x="392" y="328"/>
                  </a:lnTo>
                  <a:lnTo>
                    <a:pt x="383" y="338"/>
                  </a:lnTo>
                  <a:lnTo>
                    <a:pt x="373" y="352"/>
                  </a:lnTo>
                  <a:lnTo>
                    <a:pt x="362" y="361"/>
                  </a:lnTo>
                  <a:lnTo>
                    <a:pt x="353" y="370"/>
                  </a:lnTo>
                  <a:lnTo>
                    <a:pt x="343" y="381"/>
                  </a:lnTo>
                  <a:lnTo>
                    <a:pt x="334" y="389"/>
                  </a:lnTo>
                  <a:lnTo>
                    <a:pt x="324" y="399"/>
                  </a:lnTo>
                  <a:lnTo>
                    <a:pt x="313" y="407"/>
                  </a:lnTo>
                  <a:lnTo>
                    <a:pt x="304" y="415"/>
                  </a:lnTo>
                  <a:lnTo>
                    <a:pt x="292" y="423"/>
                  </a:lnTo>
                  <a:lnTo>
                    <a:pt x="282" y="432"/>
                  </a:lnTo>
                  <a:lnTo>
                    <a:pt x="269" y="439"/>
                  </a:lnTo>
                  <a:lnTo>
                    <a:pt x="258" y="449"/>
                  </a:lnTo>
                  <a:lnTo>
                    <a:pt x="244" y="456"/>
                  </a:lnTo>
                  <a:lnTo>
                    <a:pt x="232" y="463"/>
                  </a:lnTo>
                  <a:lnTo>
                    <a:pt x="216" y="472"/>
                  </a:lnTo>
                  <a:lnTo>
                    <a:pt x="205" y="478"/>
                  </a:lnTo>
                  <a:lnTo>
                    <a:pt x="191" y="485"/>
                  </a:lnTo>
                  <a:lnTo>
                    <a:pt x="176" y="490"/>
                  </a:lnTo>
                  <a:lnTo>
                    <a:pt x="163" y="497"/>
                  </a:lnTo>
                  <a:lnTo>
                    <a:pt x="146" y="502"/>
                  </a:lnTo>
                  <a:lnTo>
                    <a:pt x="135" y="418"/>
                  </a:lnTo>
                  <a:lnTo>
                    <a:pt x="0" y="632"/>
                  </a:lnTo>
                  <a:lnTo>
                    <a:pt x="201" y="670"/>
                  </a:lnTo>
                  <a:lnTo>
                    <a:pt x="182" y="589"/>
                  </a:lnTo>
                  <a:lnTo>
                    <a:pt x="200" y="583"/>
                  </a:lnTo>
                  <a:lnTo>
                    <a:pt x="217" y="575"/>
                  </a:lnTo>
                  <a:lnTo>
                    <a:pt x="234" y="568"/>
                  </a:lnTo>
                  <a:lnTo>
                    <a:pt x="247" y="560"/>
                  </a:lnTo>
                  <a:lnTo>
                    <a:pt x="261" y="555"/>
                  </a:lnTo>
                  <a:lnTo>
                    <a:pt x="274" y="548"/>
                  </a:lnTo>
                  <a:lnTo>
                    <a:pt x="288" y="539"/>
                  </a:lnTo>
                  <a:lnTo>
                    <a:pt x="300" y="533"/>
                  </a:lnTo>
                  <a:lnTo>
                    <a:pt x="311" y="525"/>
                  </a:lnTo>
                  <a:lnTo>
                    <a:pt x="324" y="518"/>
                  </a:lnTo>
                  <a:lnTo>
                    <a:pt x="340" y="507"/>
                  </a:lnTo>
                  <a:lnTo>
                    <a:pt x="352" y="499"/>
                  </a:lnTo>
                  <a:lnTo>
                    <a:pt x="362" y="490"/>
                  </a:lnTo>
                  <a:lnTo>
                    <a:pt x="374" y="482"/>
                  </a:lnTo>
                  <a:lnTo>
                    <a:pt x="386" y="471"/>
                  </a:lnTo>
                  <a:lnTo>
                    <a:pt x="398" y="460"/>
                  </a:lnTo>
                  <a:lnTo>
                    <a:pt x="408" y="451"/>
                  </a:lnTo>
                  <a:lnTo>
                    <a:pt x="419" y="441"/>
                  </a:lnTo>
                  <a:lnTo>
                    <a:pt x="431" y="430"/>
                  </a:lnTo>
                  <a:lnTo>
                    <a:pt x="442" y="418"/>
                  </a:lnTo>
                  <a:lnTo>
                    <a:pt x="452" y="409"/>
                  </a:lnTo>
                  <a:lnTo>
                    <a:pt x="461" y="398"/>
                  </a:lnTo>
                  <a:lnTo>
                    <a:pt x="469" y="387"/>
                  </a:lnTo>
                  <a:lnTo>
                    <a:pt x="479" y="376"/>
                  </a:lnTo>
                  <a:lnTo>
                    <a:pt x="487" y="367"/>
                  </a:lnTo>
                  <a:lnTo>
                    <a:pt x="496" y="353"/>
                  </a:lnTo>
                  <a:lnTo>
                    <a:pt x="504" y="341"/>
                  </a:lnTo>
                  <a:lnTo>
                    <a:pt x="513" y="330"/>
                  </a:lnTo>
                  <a:lnTo>
                    <a:pt x="518" y="318"/>
                  </a:lnTo>
                  <a:lnTo>
                    <a:pt x="526" y="305"/>
                  </a:lnTo>
                  <a:lnTo>
                    <a:pt x="532" y="295"/>
                  </a:lnTo>
                  <a:lnTo>
                    <a:pt x="537" y="286"/>
                  </a:lnTo>
                  <a:lnTo>
                    <a:pt x="545" y="272"/>
                  </a:lnTo>
                  <a:lnTo>
                    <a:pt x="551" y="259"/>
                  </a:lnTo>
                  <a:lnTo>
                    <a:pt x="555" y="247"/>
                  </a:lnTo>
                  <a:lnTo>
                    <a:pt x="560" y="235"/>
                  </a:lnTo>
                  <a:lnTo>
                    <a:pt x="564" y="223"/>
                  </a:lnTo>
                  <a:lnTo>
                    <a:pt x="569" y="210"/>
                  </a:lnTo>
                  <a:lnTo>
                    <a:pt x="575" y="198"/>
                  </a:lnTo>
                  <a:lnTo>
                    <a:pt x="579" y="185"/>
                  </a:lnTo>
                  <a:lnTo>
                    <a:pt x="584" y="171"/>
                  </a:lnTo>
                  <a:lnTo>
                    <a:pt x="586" y="161"/>
                  </a:lnTo>
                  <a:lnTo>
                    <a:pt x="589" y="150"/>
                  </a:lnTo>
                  <a:lnTo>
                    <a:pt x="591" y="141"/>
                  </a:lnTo>
                  <a:lnTo>
                    <a:pt x="593" y="135"/>
                  </a:lnTo>
                  <a:lnTo>
                    <a:pt x="594" y="129"/>
                  </a:lnTo>
                  <a:lnTo>
                    <a:pt x="595" y="123"/>
                  </a:lnTo>
                  <a:lnTo>
                    <a:pt x="596" y="117"/>
                  </a:lnTo>
                  <a:lnTo>
                    <a:pt x="597" y="110"/>
                  </a:lnTo>
                  <a:lnTo>
                    <a:pt x="597" y="101"/>
                  </a:lnTo>
                  <a:lnTo>
                    <a:pt x="598" y="95"/>
                  </a:lnTo>
                  <a:lnTo>
                    <a:pt x="600" y="88"/>
                  </a:lnTo>
                  <a:lnTo>
                    <a:pt x="600" y="81"/>
                  </a:lnTo>
                  <a:lnTo>
                    <a:pt x="602" y="73"/>
                  </a:lnTo>
                  <a:lnTo>
                    <a:pt x="602" y="65"/>
                  </a:lnTo>
                  <a:lnTo>
                    <a:pt x="603" y="57"/>
                  </a:lnTo>
                  <a:lnTo>
                    <a:pt x="603" y="50"/>
                  </a:lnTo>
                  <a:lnTo>
                    <a:pt x="604" y="44"/>
                  </a:lnTo>
                  <a:lnTo>
                    <a:pt x="603" y="36"/>
                  </a:lnTo>
                  <a:lnTo>
                    <a:pt x="603" y="30"/>
                  </a:lnTo>
                  <a:lnTo>
                    <a:pt x="604" y="21"/>
                  </a:lnTo>
                  <a:lnTo>
                    <a:pt x="603" y="16"/>
                  </a:lnTo>
                  <a:lnTo>
                    <a:pt x="602" y="10"/>
                  </a:lnTo>
                </a:path>
              </a:pathLst>
            </a:custGeom>
            <a:solidFill>
              <a:srgbClr val="CCCCFF"/>
            </a:solidFill>
            <a:ln w="12700" cap="rnd" cmpd="sng">
              <a:noFill/>
              <a:prstDash val="solid"/>
              <a:round/>
              <a:headEnd type="none" w="med" len="med"/>
              <a:tailEnd type="none" w="med" len="med"/>
            </a:ln>
          </p:spPr>
          <p:txBody>
            <a:bodyPr/>
            <a:lstStyle/>
            <a:p>
              <a:endParaRPr lang="en-US"/>
            </a:p>
          </p:txBody>
        </p:sp>
        <p:sp>
          <p:nvSpPr>
            <p:cNvPr id="10264" name="Freeform 23"/>
            <p:cNvSpPr>
              <a:spLocks/>
            </p:cNvSpPr>
            <p:nvPr/>
          </p:nvSpPr>
          <p:spPr bwMode="auto">
            <a:xfrm>
              <a:off x="1490" y="3525"/>
              <a:ext cx="671" cy="605"/>
            </a:xfrm>
            <a:custGeom>
              <a:avLst/>
              <a:gdLst>
                <a:gd name="T0" fmla="*/ 670 w 671"/>
                <a:gd name="T1" fmla="*/ 601 h 605"/>
                <a:gd name="T2" fmla="*/ 657 w 671"/>
                <a:gd name="T3" fmla="*/ 497 h 605"/>
                <a:gd name="T4" fmla="*/ 640 w 671"/>
                <a:gd name="T5" fmla="*/ 497 h 605"/>
                <a:gd name="T6" fmla="*/ 621 w 671"/>
                <a:gd name="T7" fmla="*/ 498 h 605"/>
                <a:gd name="T8" fmla="*/ 604 w 671"/>
                <a:gd name="T9" fmla="*/ 497 h 605"/>
                <a:gd name="T10" fmla="*/ 586 w 671"/>
                <a:gd name="T11" fmla="*/ 496 h 605"/>
                <a:gd name="T12" fmla="*/ 567 w 671"/>
                <a:gd name="T13" fmla="*/ 493 h 605"/>
                <a:gd name="T14" fmla="*/ 548 w 671"/>
                <a:gd name="T15" fmla="*/ 490 h 605"/>
                <a:gd name="T16" fmla="*/ 534 w 671"/>
                <a:gd name="T17" fmla="*/ 486 h 605"/>
                <a:gd name="T18" fmla="*/ 516 w 671"/>
                <a:gd name="T19" fmla="*/ 481 h 605"/>
                <a:gd name="T20" fmla="*/ 499 w 671"/>
                <a:gd name="T21" fmla="*/ 475 h 605"/>
                <a:gd name="T22" fmla="*/ 486 w 671"/>
                <a:gd name="T23" fmla="*/ 471 h 605"/>
                <a:gd name="T24" fmla="*/ 467 w 671"/>
                <a:gd name="T25" fmla="*/ 464 h 605"/>
                <a:gd name="T26" fmla="*/ 442 w 671"/>
                <a:gd name="T27" fmla="*/ 454 h 605"/>
                <a:gd name="T28" fmla="*/ 420 w 671"/>
                <a:gd name="T29" fmla="*/ 442 h 605"/>
                <a:gd name="T30" fmla="*/ 398 w 671"/>
                <a:gd name="T31" fmla="*/ 430 h 605"/>
                <a:gd name="T32" fmla="*/ 378 w 671"/>
                <a:gd name="T33" fmla="*/ 417 h 605"/>
                <a:gd name="T34" fmla="*/ 353 w 671"/>
                <a:gd name="T35" fmla="*/ 400 h 605"/>
                <a:gd name="T36" fmla="*/ 332 w 671"/>
                <a:gd name="T37" fmla="*/ 383 h 605"/>
                <a:gd name="T38" fmla="*/ 309 w 671"/>
                <a:gd name="T39" fmla="*/ 362 h 605"/>
                <a:gd name="T40" fmla="*/ 289 w 671"/>
                <a:gd name="T41" fmla="*/ 343 h 605"/>
                <a:gd name="T42" fmla="*/ 271 w 671"/>
                <a:gd name="T43" fmla="*/ 324 h 605"/>
                <a:gd name="T44" fmla="*/ 255 w 671"/>
                <a:gd name="T45" fmla="*/ 304 h 605"/>
                <a:gd name="T46" fmla="*/ 238 w 671"/>
                <a:gd name="T47" fmla="*/ 282 h 605"/>
                <a:gd name="T48" fmla="*/ 221 w 671"/>
                <a:gd name="T49" fmla="*/ 258 h 605"/>
                <a:gd name="T50" fmla="*/ 207 w 671"/>
                <a:gd name="T51" fmla="*/ 232 h 605"/>
                <a:gd name="T52" fmla="*/ 192 w 671"/>
                <a:gd name="T53" fmla="*/ 205 h 605"/>
                <a:gd name="T54" fmla="*/ 180 w 671"/>
                <a:gd name="T55" fmla="*/ 176 h 605"/>
                <a:gd name="T56" fmla="*/ 168 w 671"/>
                <a:gd name="T57" fmla="*/ 146 h 605"/>
                <a:gd name="T58" fmla="*/ 38 w 671"/>
                <a:gd name="T59" fmla="*/ 0 h 605"/>
                <a:gd name="T60" fmla="*/ 81 w 671"/>
                <a:gd name="T61" fmla="*/ 182 h 605"/>
                <a:gd name="T62" fmla="*/ 95 w 671"/>
                <a:gd name="T63" fmla="*/ 217 h 605"/>
                <a:gd name="T64" fmla="*/ 110 w 671"/>
                <a:gd name="T65" fmla="*/ 247 h 605"/>
                <a:gd name="T66" fmla="*/ 122 w 671"/>
                <a:gd name="T67" fmla="*/ 274 h 605"/>
                <a:gd name="T68" fmla="*/ 137 w 671"/>
                <a:gd name="T69" fmla="*/ 300 h 605"/>
                <a:gd name="T70" fmla="*/ 152 w 671"/>
                <a:gd name="T71" fmla="*/ 324 h 605"/>
                <a:gd name="T72" fmla="*/ 171 w 671"/>
                <a:gd name="T73" fmla="*/ 352 h 605"/>
                <a:gd name="T74" fmla="*/ 188 w 671"/>
                <a:gd name="T75" fmla="*/ 374 h 605"/>
                <a:gd name="T76" fmla="*/ 210 w 671"/>
                <a:gd name="T77" fmla="*/ 398 h 605"/>
                <a:gd name="T78" fmla="*/ 229 w 671"/>
                <a:gd name="T79" fmla="*/ 419 h 605"/>
                <a:gd name="T80" fmla="*/ 252 w 671"/>
                <a:gd name="T81" fmla="*/ 442 h 605"/>
                <a:gd name="T82" fmla="*/ 272 w 671"/>
                <a:gd name="T83" fmla="*/ 461 h 605"/>
                <a:gd name="T84" fmla="*/ 294 w 671"/>
                <a:gd name="T85" fmla="*/ 479 h 605"/>
                <a:gd name="T86" fmla="*/ 317 w 671"/>
                <a:gd name="T87" fmla="*/ 496 h 605"/>
                <a:gd name="T88" fmla="*/ 340 w 671"/>
                <a:gd name="T89" fmla="*/ 513 h 605"/>
                <a:gd name="T90" fmla="*/ 365 w 671"/>
                <a:gd name="T91" fmla="*/ 526 h 605"/>
                <a:gd name="T92" fmla="*/ 384 w 671"/>
                <a:gd name="T93" fmla="*/ 537 h 605"/>
                <a:gd name="T94" fmla="*/ 411 w 671"/>
                <a:gd name="T95" fmla="*/ 551 h 605"/>
                <a:gd name="T96" fmla="*/ 435 w 671"/>
                <a:gd name="T97" fmla="*/ 560 h 605"/>
                <a:gd name="T98" fmla="*/ 460 w 671"/>
                <a:gd name="T99" fmla="*/ 569 h 605"/>
                <a:gd name="T100" fmla="*/ 485 w 671"/>
                <a:gd name="T101" fmla="*/ 579 h 605"/>
                <a:gd name="T102" fmla="*/ 509 w 671"/>
                <a:gd name="T103" fmla="*/ 586 h 605"/>
                <a:gd name="T104" fmla="*/ 529 w 671"/>
                <a:gd name="T105" fmla="*/ 591 h 605"/>
                <a:gd name="T106" fmla="*/ 541 w 671"/>
                <a:gd name="T107" fmla="*/ 594 h 605"/>
                <a:gd name="T108" fmla="*/ 553 w 671"/>
                <a:gd name="T109" fmla="*/ 596 h 605"/>
                <a:gd name="T110" fmla="*/ 569 w 671"/>
                <a:gd name="T111" fmla="*/ 597 h 605"/>
                <a:gd name="T112" fmla="*/ 582 w 671"/>
                <a:gd name="T113" fmla="*/ 600 h 605"/>
                <a:gd name="T114" fmla="*/ 597 w 671"/>
                <a:gd name="T115" fmla="*/ 602 h 605"/>
                <a:gd name="T116" fmla="*/ 613 w 671"/>
                <a:gd name="T117" fmla="*/ 603 h 605"/>
                <a:gd name="T118" fmla="*/ 626 w 671"/>
                <a:gd name="T119" fmla="*/ 604 h 605"/>
                <a:gd name="T120" fmla="*/ 640 w 671"/>
                <a:gd name="T121" fmla="*/ 603 h 605"/>
                <a:gd name="T122" fmla="*/ 654 w 671"/>
                <a:gd name="T123" fmla="*/ 603 h 6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605"/>
                <a:gd name="T188" fmla="*/ 671 w 671"/>
                <a:gd name="T189" fmla="*/ 605 h 6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605">
                  <a:moveTo>
                    <a:pt x="660" y="602"/>
                  </a:moveTo>
                  <a:lnTo>
                    <a:pt x="670" y="601"/>
                  </a:lnTo>
                  <a:lnTo>
                    <a:pt x="668" y="498"/>
                  </a:lnTo>
                  <a:lnTo>
                    <a:pt x="657" y="497"/>
                  </a:lnTo>
                  <a:lnTo>
                    <a:pt x="649" y="498"/>
                  </a:lnTo>
                  <a:lnTo>
                    <a:pt x="640" y="497"/>
                  </a:lnTo>
                  <a:lnTo>
                    <a:pt x="631" y="498"/>
                  </a:lnTo>
                  <a:lnTo>
                    <a:pt x="621" y="498"/>
                  </a:lnTo>
                  <a:lnTo>
                    <a:pt x="612" y="497"/>
                  </a:lnTo>
                  <a:lnTo>
                    <a:pt x="604" y="497"/>
                  </a:lnTo>
                  <a:lnTo>
                    <a:pt x="594" y="496"/>
                  </a:lnTo>
                  <a:lnTo>
                    <a:pt x="586" y="496"/>
                  </a:lnTo>
                  <a:lnTo>
                    <a:pt x="576" y="494"/>
                  </a:lnTo>
                  <a:lnTo>
                    <a:pt x="567" y="493"/>
                  </a:lnTo>
                  <a:lnTo>
                    <a:pt x="556" y="491"/>
                  </a:lnTo>
                  <a:lnTo>
                    <a:pt x="548" y="490"/>
                  </a:lnTo>
                  <a:lnTo>
                    <a:pt x="540" y="487"/>
                  </a:lnTo>
                  <a:lnTo>
                    <a:pt x="534" y="486"/>
                  </a:lnTo>
                  <a:lnTo>
                    <a:pt x="524" y="484"/>
                  </a:lnTo>
                  <a:lnTo>
                    <a:pt x="516" y="481"/>
                  </a:lnTo>
                  <a:lnTo>
                    <a:pt x="507" y="477"/>
                  </a:lnTo>
                  <a:lnTo>
                    <a:pt x="499" y="475"/>
                  </a:lnTo>
                  <a:lnTo>
                    <a:pt x="493" y="473"/>
                  </a:lnTo>
                  <a:lnTo>
                    <a:pt x="486" y="471"/>
                  </a:lnTo>
                  <a:lnTo>
                    <a:pt x="476" y="467"/>
                  </a:lnTo>
                  <a:lnTo>
                    <a:pt x="467" y="464"/>
                  </a:lnTo>
                  <a:lnTo>
                    <a:pt x="454" y="459"/>
                  </a:lnTo>
                  <a:lnTo>
                    <a:pt x="442" y="454"/>
                  </a:lnTo>
                  <a:lnTo>
                    <a:pt x="431" y="450"/>
                  </a:lnTo>
                  <a:lnTo>
                    <a:pt x="420" y="442"/>
                  </a:lnTo>
                  <a:lnTo>
                    <a:pt x="408" y="436"/>
                  </a:lnTo>
                  <a:lnTo>
                    <a:pt x="398" y="430"/>
                  </a:lnTo>
                  <a:lnTo>
                    <a:pt x="388" y="423"/>
                  </a:lnTo>
                  <a:lnTo>
                    <a:pt x="378" y="417"/>
                  </a:lnTo>
                  <a:lnTo>
                    <a:pt x="366" y="409"/>
                  </a:lnTo>
                  <a:lnTo>
                    <a:pt x="353" y="400"/>
                  </a:lnTo>
                  <a:lnTo>
                    <a:pt x="342" y="392"/>
                  </a:lnTo>
                  <a:lnTo>
                    <a:pt x="332" y="383"/>
                  </a:lnTo>
                  <a:lnTo>
                    <a:pt x="318" y="373"/>
                  </a:lnTo>
                  <a:lnTo>
                    <a:pt x="309" y="362"/>
                  </a:lnTo>
                  <a:lnTo>
                    <a:pt x="300" y="353"/>
                  </a:lnTo>
                  <a:lnTo>
                    <a:pt x="289" y="343"/>
                  </a:lnTo>
                  <a:lnTo>
                    <a:pt x="281" y="334"/>
                  </a:lnTo>
                  <a:lnTo>
                    <a:pt x="271" y="324"/>
                  </a:lnTo>
                  <a:lnTo>
                    <a:pt x="263" y="313"/>
                  </a:lnTo>
                  <a:lnTo>
                    <a:pt x="255" y="304"/>
                  </a:lnTo>
                  <a:lnTo>
                    <a:pt x="247" y="292"/>
                  </a:lnTo>
                  <a:lnTo>
                    <a:pt x="238" y="282"/>
                  </a:lnTo>
                  <a:lnTo>
                    <a:pt x="231" y="269"/>
                  </a:lnTo>
                  <a:lnTo>
                    <a:pt x="221" y="258"/>
                  </a:lnTo>
                  <a:lnTo>
                    <a:pt x="214" y="244"/>
                  </a:lnTo>
                  <a:lnTo>
                    <a:pt x="207" y="232"/>
                  </a:lnTo>
                  <a:lnTo>
                    <a:pt x="198" y="216"/>
                  </a:lnTo>
                  <a:lnTo>
                    <a:pt x="192" y="205"/>
                  </a:lnTo>
                  <a:lnTo>
                    <a:pt x="185" y="191"/>
                  </a:lnTo>
                  <a:lnTo>
                    <a:pt x="180" y="176"/>
                  </a:lnTo>
                  <a:lnTo>
                    <a:pt x="173" y="163"/>
                  </a:lnTo>
                  <a:lnTo>
                    <a:pt x="168" y="146"/>
                  </a:lnTo>
                  <a:lnTo>
                    <a:pt x="252" y="135"/>
                  </a:lnTo>
                  <a:lnTo>
                    <a:pt x="38" y="0"/>
                  </a:lnTo>
                  <a:lnTo>
                    <a:pt x="0" y="201"/>
                  </a:lnTo>
                  <a:lnTo>
                    <a:pt x="81" y="182"/>
                  </a:lnTo>
                  <a:lnTo>
                    <a:pt x="87" y="200"/>
                  </a:lnTo>
                  <a:lnTo>
                    <a:pt x="95" y="217"/>
                  </a:lnTo>
                  <a:lnTo>
                    <a:pt x="102" y="234"/>
                  </a:lnTo>
                  <a:lnTo>
                    <a:pt x="110" y="247"/>
                  </a:lnTo>
                  <a:lnTo>
                    <a:pt x="115" y="261"/>
                  </a:lnTo>
                  <a:lnTo>
                    <a:pt x="122" y="274"/>
                  </a:lnTo>
                  <a:lnTo>
                    <a:pt x="131" y="288"/>
                  </a:lnTo>
                  <a:lnTo>
                    <a:pt x="137" y="300"/>
                  </a:lnTo>
                  <a:lnTo>
                    <a:pt x="145" y="311"/>
                  </a:lnTo>
                  <a:lnTo>
                    <a:pt x="152" y="324"/>
                  </a:lnTo>
                  <a:lnTo>
                    <a:pt x="163" y="340"/>
                  </a:lnTo>
                  <a:lnTo>
                    <a:pt x="171" y="352"/>
                  </a:lnTo>
                  <a:lnTo>
                    <a:pt x="180" y="362"/>
                  </a:lnTo>
                  <a:lnTo>
                    <a:pt x="188" y="374"/>
                  </a:lnTo>
                  <a:lnTo>
                    <a:pt x="199" y="386"/>
                  </a:lnTo>
                  <a:lnTo>
                    <a:pt x="210" y="398"/>
                  </a:lnTo>
                  <a:lnTo>
                    <a:pt x="219" y="408"/>
                  </a:lnTo>
                  <a:lnTo>
                    <a:pt x="229" y="419"/>
                  </a:lnTo>
                  <a:lnTo>
                    <a:pt x="240" y="431"/>
                  </a:lnTo>
                  <a:lnTo>
                    <a:pt x="252" y="442"/>
                  </a:lnTo>
                  <a:lnTo>
                    <a:pt x="261" y="452"/>
                  </a:lnTo>
                  <a:lnTo>
                    <a:pt x="272" y="461"/>
                  </a:lnTo>
                  <a:lnTo>
                    <a:pt x="283" y="469"/>
                  </a:lnTo>
                  <a:lnTo>
                    <a:pt x="294" y="479"/>
                  </a:lnTo>
                  <a:lnTo>
                    <a:pt x="303" y="487"/>
                  </a:lnTo>
                  <a:lnTo>
                    <a:pt x="317" y="496"/>
                  </a:lnTo>
                  <a:lnTo>
                    <a:pt x="329" y="504"/>
                  </a:lnTo>
                  <a:lnTo>
                    <a:pt x="340" y="513"/>
                  </a:lnTo>
                  <a:lnTo>
                    <a:pt x="352" y="518"/>
                  </a:lnTo>
                  <a:lnTo>
                    <a:pt x="365" y="526"/>
                  </a:lnTo>
                  <a:lnTo>
                    <a:pt x="375" y="532"/>
                  </a:lnTo>
                  <a:lnTo>
                    <a:pt x="384" y="537"/>
                  </a:lnTo>
                  <a:lnTo>
                    <a:pt x="398" y="545"/>
                  </a:lnTo>
                  <a:lnTo>
                    <a:pt x="411" y="551"/>
                  </a:lnTo>
                  <a:lnTo>
                    <a:pt x="423" y="555"/>
                  </a:lnTo>
                  <a:lnTo>
                    <a:pt x="435" y="560"/>
                  </a:lnTo>
                  <a:lnTo>
                    <a:pt x="447" y="564"/>
                  </a:lnTo>
                  <a:lnTo>
                    <a:pt x="460" y="569"/>
                  </a:lnTo>
                  <a:lnTo>
                    <a:pt x="472" y="575"/>
                  </a:lnTo>
                  <a:lnTo>
                    <a:pt x="485" y="579"/>
                  </a:lnTo>
                  <a:lnTo>
                    <a:pt x="499" y="584"/>
                  </a:lnTo>
                  <a:lnTo>
                    <a:pt x="509" y="586"/>
                  </a:lnTo>
                  <a:lnTo>
                    <a:pt x="520" y="589"/>
                  </a:lnTo>
                  <a:lnTo>
                    <a:pt x="529" y="591"/>
                  </a:lnTo>
                  <a:lnTo>
                    <a:pt x="535" y="593"/>
                  </a:lnTo>
                  <a:lnTo>
                    <a:pt x="541" y="594"/>
                  </a:lnTo>
                  <a:lnTo>
                    <a:pt x="547" y="595"/>
                  </a:lnTo>
                  <a:lnTo>
                    <a:pt x="553" y="596"/>
                  </a:lnTo>
                  <a:lnTo>
                    <a:pt x="560" y="597"/>
                  </a:lnTo>
                  <a:lnTo>
                    <a:pt x="569" y="597"/>
                  </a:lnTo>
                  <a:lnTo>
                    <a:pt x="575" y="598"/>
                  </a:lnTo>
                  <a:lnTo>
                    <a:pt x="582" y="600"/>
                  </a:lnTo>
                  <a:lnTo>
                    <a:pt x="589" y="600"/>
                  </a:lnTo>
                  <a:lnTo>
                    <a:pt x="597" y="602"/>
                  </a:lnTo>
                  <a:lnTo>
                    <a:pt x="605" y="602"/>
                  </a:lnTo>
                  <a:lnTo>
                    <a:pt x="613" y="603"/>
                  </a:lnTo>
                  <a:lnTo>
                    <a:pt x="620" y="603"/>
                  </a:lnTo>
                  <a:lnTo>
                    <a:pt x="626" y="604"/>
                  </a:lnTo>
                  <a:lnTo>
                    <a:pt x="634" y="603"/>
                  </a:lnTo>
                  <a:lnTo>
                    <a:pt x="640" y="603"/>
                  </a:lnTo>
                  <a:lnTo>
                    <a:pt x="649" y="604"/>
                  </a:lnTo>
                  <a:lnTo>
                    <a:pt x="654" y="603"/>
                  </a:lnTo>
                  <a:lnTo>
                    <a:pt x="660" y="602"/>
                  </a:lnTo>
                </a:path>
              </a:pathLst>
            </a:custGeom>
            <a:solidFill>
              <a:srgbClr val="CCCCFF"/>
            </a:solidFill>
            <a:ln w="12700" cap="rnd" cmpd="sng">
              <a:noFill/>
              <a:prstDash val="solid"/>
              <a:round/>
              <a:headEnd type="none" w="med" len="med"/>
              <a:tailEnd type="none" w="med" len="med"/>
            </a:ln>
          </p:spPr>
          <p:txBody>
            <a:bodyPr/>
            <a:lstStyle/>
            <a:p>
              <a:endParaRPr lang="en-US"/>
            </a:p>
          </p:txBody>
        </p:sp>
        <p:sp>
          <p:nvSpPr>
            <p:cNvPr id="10265" name="Freeform 24"/>
            <p:cNvSpPr>
              <a:spLocks/>
            </p:cNvSpPr>
            <p:nvPr/>
          </p:nvSpPr>
          <p:spPr bwMode="auto">
            <a:xfrm>
              <a:off x="1461" y="2415"/>
              <a:ext cx="721" cy="594"/>
            </a:xfrm>
            <a:custGeom>
              <a:avLst/>
              <a:gdLst>
                <a:gd name="T0" fmla="*/ 0 w 721"/>
                <a:gd name="T1" fmla="*/ 572 h 594"/>
                <a:gd name="T2" fmla="*/ 105 w 721"/>
                <a:gd name="T3" fmla="*/ 582 h 594"/>
                <a:gd name="T4" fmla="*/ 108 w 721"/>
                <a:gd name="T5" fmla="*/ 565 h 594"/>
                <a:gd name="T6" fmla="*/ 112 w 721"/>
                <a:gd name="T7" fmla="*/ 546 h 594"/>
                <a:gd name="T8" fmla="*/ 116 w 721"/>
                <a:gd name="T9" fmla="*/ 529 h 594"/>
                <a:gd name="T10" fmla="*/ 121 w 721"/>
                <a:gd name="T11" fmla="*/ 512 h 594"/>
                <a:gd name="T12" fmla="*/ 127 w 721"/>
                <a:gd name="T13" fmla="*/ 494 h 594"/>
                <a:gd name="T14" fmla="*/ 133 w 721"/>
                <a:gd name="T15" fmla="*/ 476 h 594"/>
                <a:gd name="T16" fmla="*/ 140 w 721"/>
                <a:gd name="T17" fmla="*/ 464 h 594"/>
                <a:gd name="T18" fmla="*/ 150 w 721"/>
                <a:gd name="T19" fmla="*/ 447 h 594"/>
                <a:gd name="T20" fmla="*/ 159 w 721"/>
                <a:gd name="T21" fmla="*/ 432 h 594"/>
                <a:gd name="T22" fmla="*/ 165 w 721"/>
                <a:gd name="T23" fmla="*/ 420 h 594"/>
                <a:gd name="T24" fmla="*/ 176 w 721"/>
                <a:gd name="T25" fmla="*/ 402 h 594"/>
                <a:gd name="T26" fmla="*/ 192 w 721"/>
                <a:gd name="T27" fmla="*/ 380 h 594"/>
                <a:gd name="T28" fmla="*/ 208 w 721"/>
                <a:gd name="T29" fmla="*/ 361 h 594"/>
                <a:gd name="T30" fmla="*/ 224 w 721"/>
                <a:gd name="T31" fmla="*/ 343 h 594"/>
                <a:gd name="T32" fmla="*/ 241 w 721"/>
                <a:gd name="T33" fmla="*/ 326 h 594"/>
                <a:gd name="T34" fmla="*/ 263 w 721"/>
                <a:gd name="T35" fmla="*/ 304 h 594"/>
                <a:gd name="T36" fmla="*/ 284 w 721"/>
                <a:gd name="T37" fmla="*/ 288 h 594"/>
                <a:gd name="T38" fmla="*/ 308 w 721"/>
                <a:gd name="T39" fmla="*/ 269 h 594"/>
                <a:gd name="T40" fmla="*/ 331 w 721"/>
                <a:gd name="T41" fmla="*/ 254 h 594"/>
                <a:gd name="T42" fmla="*/ 354 w 721"/>
                <a:gd name="T43" fmla="*/ 240 h 594"/>
                <a:gd name="T44" fmla="*/ 377 w 721"/>
                <a:gd name="T45" fmla="*/ 229 h 594"/>
                <a:gd name="T46" fmla="*/ 401 w 721"/>
                <a:gd name="T47" fmla="*/ 216 h 594"/>
                <a:gd name="T48" fmla="*/ 429 w 721"/>
                <a:gd name="T49" fmla="*/ 204 h 594"/>
                <a:gd name="T50" fmla="*/ 457 w 721"/>
                <a:gd name="T51" fmla="*/ 197 h 594"/>
                <a:gd name="T52" fmla="*/ 487 w 721"/>
                <a:gd name="T53" fmla="*/ 187 h 594"/>
                <a:gd name="T54" fmla="*/ 517 w 721"/>
                <a:gd name="T55" fmla="*/ 182 h 594"/>
                <a:gd name="T56" fmla="*/ 550 w 721"/>
                <a:gd name="T57" fmla="*/ 176 h 594"/>
                <a:gd name="T58" fmla="*/ 720 w 721"/>
                <a:gd name="T59" fmla="*/ 79 h 594"/>
                <a:gd name="T60" fmla="*/ 532 w 721"/>
                <a:gd name="T61" fmla="*/ 84 h 594"/>
                <a:gd name="T62" fmla="*/ 496 w 721"/>
                <a:gd name="T63" fmla="*/ 90 h 594"/>
                <a:gd name="T64" fmla="*/ 463 w 721"/>
                <a:gd name="T65" fmla="*/ 99 h 594"/>
                <a:gd name="T66" fmla="*/ 433 w 721"/>
                <a:gd name="T67" fmla="*/ 105 h 594"/>
                <a:gd name="T68" fmla="*/ 405 w 721"/>
                <a:gd name="T69" fmla="*/ 114 h 594"/>
                <a:gd name="T70" fmla="*/ 378 w 721"/>
                <a:gd name="T71" fmla="*/ 124 h 594"/>
                <a:gd name="T72" fmla="*/ 347 w 721"/>
                <a:gd name="T73" fmla="*/ 136 h 594"/>
                <a:gd name="T74" fmla="*/ 322 w 721"/>
                <a:gd name="T75" fmla="*/ 148 h 594"/>
                <a:gd name="T76" fmla="*/ 294 w 721"/>
                <a:gd name="T77" fmla="*/ 164 h 594"/>
                <a:gd name="T78" fmla="*/ 270 w 721"/>
                <a:gd name="T79" fmla="*/ 179 h 594"/>
                <a:gd name="T80" fmla="*/ 243 w 721"/>
                <a:gd name="T81" fmla="*/ 197 h 594"/>
                <a:gd name="T82" fmla="*/ 219 w 721"/>
                <a:gd name="T83" fmla="*/ 212 h 594"/>
                <a:gd name="T84" fmla="*/ 197 w 721"/>
                <a:gd name="T85" fmla="*/ 230 h 594"/>
                <a:gd name="T86" fmla="*/ 176 w 721"/>
                <a:gd name="T87" fmla="*/ 249 h 594"/>
                <a:gd name="T88" fmla="*/ 154 w 721"/>
                <a:gd name="T89" fmla="*/ 268 h 594"/>
                <a:gd name="T90" fmla="*/ 137 w 721"/>
                <a:gd name="T91" fmla="*/ 289 h 594"/>
                <a:gd name="T92" fmla="*/ 122 w 721"/>
                <a:gd name="T93" fmla="*/ 306 h 594"/>
                <a:gd name="T94" fmla="*/ 103 w 721"/>
                <a:gd name="T95" fmla="*/ 330 h 594"/>
                <a:gd name="T96" fmla="*/ 89 w 721"/>
                <a:gd name="T97" fmla="*/ 351 h 594"/>
                <a:gd name="T98" fmla="*/ 75 w 721"/>
                <a:gd name="T99" fmla="*/ 373 h 594"/>
                <a:gd name="T100" fmla="*/ 60 w 721"/>
                <a:gd name="T101" fmla="*/ 396 h 594"/>
                <a:gd name="T102" fmla="*/ 48 w 721"/>
                <a:gd name="T103" fmla="*/ 419 h 594"/>
                <a:gd name="T104" fmla="*/ 39 w 721"/>
                <a:gd name="T105" fmla="*/ 436 h 594"/>
                <a:gd name="T106" fmla="*/ 34 w 721"/>
                <a:gd name="T107" fmla="*/ 448 h 594"/>
                <a:gd name="T108" fmla="*/ 29 w 721"/>
                <a:gd name="T109" fmla="*/ 460 h 594"/>
                <a:gd name="T110" fmla="*/ 25 w 721"/>
                <a:gd name="T111" fmla="*/ 475 h 594"/>
                <a:gd name="T112" fmla="*/ 20 w 721"/>
                <a:gd name="T113" fmla="*/ 486 h 594"/>
                <a:gd name="T114" fmla="*/ 14 w 721"/>
                <a:gd name="T115" fmla="*/ 501 h 594"/>
                <a:gd name="T116" fmla="*/ 10 w 721"/>
                <a:gd name="T117" fmla="*/ 517 h 594"/>
                <a:gd name="T118" fmla="*/ 6 w 721"/>
                <a:gd name="T119" fmla="*/ 530 h 594"/>
                <a:gd name="T120" fmla="*/ 5 w 721"/>
                <a:gd name="T121" fmla="*/ 544 h 594"/>
                <a:gd name="T122" fmla="*/ 1 w 721"/>
                <a:gd name="T123" fmla="*/ 557 h 5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1"/>
                <a:gd name="T187" fmla="*/ 0 h 594"/>
                <a:gd name="T188" fmla="*/ 721 w 721"/>
                <a:gd name="T189" fmla="*/ 594 h 5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1" h="594">
                  <a:moveTo>
                    <a:pt x="2" y="564"/>
                  </a:moveTo>
                  <a:lnTo>
                    <a:pt x="0" y="572"/>
                  </a:lnTo>
                  <a:lnTo>
                    <a:pt x="101" y="593"/>
                  </a:lnTo>
                  <a:lnTo>
                    <a:pt x="105" y="582"/>
                  </a:lnTo>
                  <a:lnTo>
                    <a:pt x="105" y="574"/>
                  </a:lnTo>
                  <a:lnTo>
                    <a:pt x="108" y="565"/>
                  </a:lnTo>
                  <a:lnTo>
                    <a:pt x="109" y="556"/>
                  </a:lnTo>
                  <a:lnTo>
                    <a:pt x="112" y="546"/>
                  </a:lnTo>
                  <a:lnTo>
                    <a:pt x="114" y="537"/>
                  </a:lnTo>
                  <a:lnTo>
                    <a:pt x="116" y="529"/>
                  </a:lnTo>
                  <a:lnTo>
                    <a:pt x="118" y="520"/>
                  </a:lnTo>
                  <a:lnTo>
                    <a:pt x="121" y="512"/>
                  </a:lnTo>
                  <a:lnTo>
                    <a:pt x="125" y="503"/>
                  </a:lnTo>
                  <a:lnTo>
                    <a:pt x="127" y="494"/>
                  </a:lnTo>
                  <a:lnTo>
                    <a:pt x="131" y="484"/>
                  </a:lnTo>
                  <a:lnTo>
                    <a:pt x="133" y="476"/>
                  </a:lnTo>
                  <a:lnTo>
                    <a:pt x="139" y="470"/>
                  </a:lnTo>
                  <a:lnTo>
                    <a:pt x="140" y="464"/>
                  </a:lnTo>
                  <a:lnTo>
                    <a:pt x="145" y="454"/>
                  </a:lnTo>
                  <a:lnTo>
                    <a:pt x="150" y="447"/>
                  </a:lnTo>
                  <a:lnTo>
                    <a:pt x="155" y="438"/>
                  </a:lnTo>
                  <a:lnTo>
                    <a:pt x="159" y="432"/>
                  </a:lnTo>
                  <a:lnTo>
                    <a:pt x="162" y="426"/>
                  </a:lnTo>
                  <a:lnTo>
                    <a:pt x="165" y="420"/>
                  </a:lnTo>
                  <a:lnTo>
                    <a:pt x="171" y="410"/>
                  </a:lnTo>
                  <a:lnTo>
                    <a:pt x="176" y="402"/>
                  </a:lnTo>
                  <a:lnTo>
                    <a:pt x="184" y="391"/>
                  </a:lnTo>
                  <a:lnTo>
                    <a:pt x="192" y="380"/>
                  </a:lnTo>
                  <a:lnTo>
                    <a:pt x="197" y="371"/>
                  </a:lnTo>
                  <a:lnTo>
                    <a:pt x="208" y="361"/>
                  </a:lnTo>
                  <a:lnTo>
                    <a:pt x="216" y="350"/>
                  </a:lnTo>
                  <a:lnTo>
                    <a:pt x="224" y="343"/>
                  </a:lnTo>
                  <a:lnTo>
                    <a:pt x="233" y="333"/>
                  </a:lnTo>
                  <a:lnTo>
                    <a:pt x="241" y="326"/>
                  </a:lnTo>
                  <a:lnTo>
                    <a:pt x="251" y="315"/>
                  </a:lnTo>
                  <a:lnTo>
                    <a:pt x="263" y="304"/>
                  </a:lnTo>
                  <a:lnTo>
                    <a:pt x="273" y="295"/>
                  </a:lnTo>
                  <a:lnTo>
                    <a:pt x="284" y="288"/>
                  </a:lnTo>
                  <a:lnTo>
                    <a:pt x="296" y="276"/>
                  </a:lnTo>
                  <a:lnTo>
                    <a:pt x="308" y="269"/>
                  </a:lnTo>
                  <a:lnTo>
                    <a:pt x="319" y="263"/>
                  </a:lnTo>
                  <a:lnTo>
                    <a:pt x="331" y="254"/>
                  </a:lnTo>
                  <a:lnTo>
                    <a:pt x="343" y="247"/>
                  </a:lnTo>
                  <a:lnTo>
                    <a:pt x="354" y="240"/>
                  </a:lnTo>
                  <a:lnTo>
                    <a:pt x="366" y="234"/>
                  </a:lnTo>
                  <a:lnTo>
                    <a:pt x="377" y="229"/>
                  </a:lnTo>
                  <a:lnTo>
                    <a:pt x="391" y="223"/>
                  </a:lnTo>
                  <a:lnTo>
                    <a:pt x="401" y="216"/>
                  </a:lnTo>
                  <a:lnTo>
                    <a:pt x="417" y="212"/>
                  </a:lnTo>
                  <a:lnTo>
                    <a:pt x="429" y="204"/>
                  </a:lnTo>
                  <a:lnTo>
                    <a:pt x="444" y="201"/>
                  </a:lnTo>
                  <a:lnTo>
                    <a:pt x="457" y="197"/>
                  </a:lnTo>
                  <a:lnTo>
                    <a:pt x="475" y="191"/>
                  </a:lnTo>
                  <a:lnTo>
                    <a:pt x="487" y="187"/>
                  </a:lnTo>
                  <a:lnTo>
                    <a:pt x="502" y="183"/>
                  </a:lnTo>
                  <a:lnTo>
                    <a:pt x="517" y="182"/>
                  </a:lnTo>
                  <a:lnTo>
                    <a:pt x="533" y="178"/>
                  </a:lnTo>
                  <a:lnTo>
                    <a:pt x="550" y="176"/>
                  </a:lnTo>
                  <a:lnTo>
                    <a:pt x="543" y="260"/>
                  </a:lnTo>
                  <a:lnTo>
                    <a:pt x="720" y="79"/>
                  </a:lnTo>
                  <a:lnTo>
                    <a:pt x="531" y="0"/>
                  </a:lnTo>
                  <a:lnTo>
                    <a:pt x="532" y="84"/>
                  </a:lnTo>
                  <a:lnTo>
                    <a:pt x="513" y="86"/>
                  </a:lnTo>
                  <a:lnTo>
                    <a:pt x="496" y="90"/>
                  </a:lnTo>
                  <a:lnTo>
                    <a:pt x="477" y="94"/>
                  </a:lnTo>
                  <a:lnTo>
                    <a:pt x="463" y="99"/>
                  </a:lnTo>
                  <a:lnTo>
                    <a:pt x="449" y="100"/>
                  </a:lnTo>
                  <a:lnTo>
                    <a:pt x="433" y="105"/>
                  </a:lnTo>
                  <a:lnTo>
                    <a:pt x="419" y="111"/>
                  </a:lnTo>
                  <a:lnTo>
                    <a:pt x="405" y="114"/>
                  </a:lnTo>
                  <a:lnTo>
                    <a:pt x="393" y="119"/>
                  </a:lnTo>
                  <a:lnTo>
                    <a:pt x="378" y="124"/>
                  </a:lnTo>
                  <a:lnTo>
                    <a:pt x="361" y="131"/>
                  </a:lnTo>
                  <a:lnTo>
                    <a:pt x="347" y="136"/>
                  </a:lnTo>
                  <a:lnTo>
                    <a:pt x="336" y="142"/>
                  </a:lnTo>
                  <a:lnTo>
                    <a:pt x="322" y="148"/>
                  </a:lnTo>
                  <a:lnTo>
                    <a:pt x="308" y="156"/>
                  </a:lnTo>
                  <a:lnTo>
                    <a:pt x="294" y="164"/>
                  </a:lnTo>
                  <a:lnTo>
                    <a:pt x="284" y="172"/>
                  </a:lnTo>
                  <a:lnTo>
                    <a:pt x="270" y="179"/>
                  </a:lnTo>
                  <a:lnTo>
                    <a:pt x="256" y="187"/>
                  </a:lnTo>
                  <a:lnTo>
                    <a:pt x="243" y="197"/>
                  </a:lnTo>
                  <a:lnTo>
                    <a:pt x="231" y="203"/>
                  </a:lnTo>
                  <a:lnTo>
                    <a:pt x="219" y="212"/>
                  </a:lnTo>
                  <a:lnTo>
                    <a:pt x="210" y="222"/>
                  </a:lnTo>
                  <a:lnTo>
                    <a:pt x="197" y="230"/>
                  </a:lnTo>
                  <a:lnTo>
                    <a:pt x="187" y="237"/>
                  </a:lnTo>
                  <a:lnTo>
                    <a:pt x="176" y="249"/>
                  </a:lnTo>
                  <a:lnTo>
                    <a:pt x="166" y="259"/>
                  </a:lnTo>
                  <a:lnTo>
                    <a:pt x="154" y="268"/>
                  </a:lnTo>
                  <a:lnTo>
                    <a:pt x="147" y="279"/>
                  </a:lnTo>
                  <a:lnTo>
                    <a:pt x="137" y="289"/>
                  </a:lnTo>
                  <a:lnTo>
                    <a:pt x="129" y="299"/>
                  </a:lnTo>
                  <a:lnTo>
                    <a:pt x="122" y="306"/>
                  </a:lnTo>
                  <a:lnTo>
                    <a:pt x="111" y="319"/>
                  </a:lnTo>
                  <a:lnTo>
                    <a:pt x="103" y="330"/>
                  </a:lnTo>
                  <a:lnTo>
                    <a:pt x="96" y="341"/>
                  </a:lnTo>
                  <a:lnTo>
                    <a:pt x="89" y="351"/>
                  </a:lnTo>
                  <a:lnTo>
                    <a:pt x="82" y="363"/>
                  </a:lnTo>
                  <a:lnTo>
                    <a:pt x="75" y="373"/>
                  </a:lnTo>
                  <a:lnTo>
                    <a:pt x="66" y="385"/>
                  </a:lnTo>
                  <a:lnTo>
                    <a:pt x="60" y="396"/>
                  </a:lnTo>
                  <a:lnTo>
                    <a:pt x="53" y="409"/>
                  </a:lnTo>
                  <a:lnTo>
                    <a:pt x="48" y="419"/>
                  </a:lnTo>
                  <a:lnTo>
                    <a:pt x="43" y="429"/>
                  </a:lnTo>
                  <a:lnTo>
                    <a:pt x="39" y="436"/>
                  </a:lnTo>
                  <a:lnTo>
                    <a:pt x="36" y="442"/>
                  </a:lnTo>
                  <a:lnTo>
                    <a:pt x="34" y="448"/>
                  </a:lnTo>
                  <a:lnTo>
                    <a:pt x="31" y="454"/>
                  </a:lnTo>
                  <a:lnTo>
                    <a:pt x="29" y="460"/>
                  </a:lnTo>
                  <a:lnTo>
                    <a:pt x="28" y="466"/>
                  </a:lnTo>
                  <a:lnTo>
                    <a:pt x="25" y="475"/>
                  </a:lnTo>
                  <a:lnTo>
                    <a:pt x="23" y="480"/>
                  </a:lnTo>
                  <a:lnTo>
                    <a:pt x="20" y="486"/>
                  </a:lnTo>
                  <a:lnTo>
                    <a:pt x="18" y="493"/>
                  </a:lnTo>
                  <a:lnTo>
                    <a:pt x="14" y="501"/>
                  </a:lnTo>
                  <a:lnTo>
                    <a:pt x="13" y="509"/>
                  </a:lnTo>
                  <a:lnTo>
                    <a:pt x="10" y="517"/>
                  </a:lnTo>
                  <a:lnTo>
                    <a:pt x="8" y="524"/>
                  </a:lnTo>
                  <a:lnTo>
                    <a:pt x="6" y="530"/>
                  </a:lnTo>
                  <a:lnTo>
                    <a:pt x="5" y="538"/>
                  </a:lnTo>
                  <a:lnTo>
                    <a:pt x="5" y="544"/>
                  </a:lnTo>
                  <a:lnTo>
                    <a:pt x="2" y="551"/>
                  </a:lnTo>
                  <a:lnTo>
                    <a:pt x="1" y="557"/>
                  </a:lnTo>
                  <a:lnTo>
                    <a:pt x="2" y="564"/>
                  </a:lnTo>
                </a:path>
              </a:pathLst>
            </a:custGeom>
            <a:solidFill>
              <a:srgbClr val="CCCCFF"/>
            </a:solidFill>
            <a:ln w="12700" cap="rnd" cmpd="sng">
              <a:noFill/>
              <a:prstDash val="solid"/>
              <a:round/>
              <a:headEnd type="none" w="med" len="med"/>
              <a:tailEnd type="none" w="med" len="med"/>
            </a:ln>
          </p:spPr>
          <p:txBody>
            <a:bodyPr/>
            <a:lstStyle/>
            <a:p>
              <a:endParaRPr lang="en-US"/>
            </a:p>
          </p:txBody>
        </p:sp>
      </p:grpSp>
      <p:sp>
        <p:nvSpPr>
          <p:cNvPr id="10245" name="Rectangle 25"/>
          <p:cNvSpPr>
            <a:spLocks noChangeArrowheads="1"/>
          </p:cNvSpPr>
          <p:nvPr/>
        </p:nvSpPr>
        <p:spPr bwMode="auto">
          <a:xfrm>
            <a:off x="1619250" y="125413"/>
            <a:ext cx="7524750" cy="855662"/>
          </a:xfrm>
          <a:prstGeom prst="rect">
            <a:avLst/>
          </a:prstGeom>
          <a:noFill/>
          <a:ln w="9525">
            <a:noFill/>
            <a:miter lim="800000"/>
            <a:headEnd/>
            <a:tailEnd/>
          </a:ln>
        </p:spPr>
        <p:txBody>
          <a:bodyPr anchor="ctr"/>
          <a:lstStyle/>
          <a:p>
            <a:r>
              <a:rPr lang="en-US" sz="3200">
                <a:solidFill>
                  <a:schemeClr val="bg1"/>
                </a:solidFill>
                <a:latin typeface="Gill Sans MT" pitchFamily="34" charset="0"/>
              </a:rPr>
              <a:t>The process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Motivating case study: crime &amp; punishment</a:t>
            </a:r>
          </a:p>
        </p:txBody>
      </p:sp>
      <p:sp>
        <p:nvSpPr>
          <p:cNvPr id="65539" name="Rectangle 3"/>
          <p:cNvSpPr>
            <a:spLocks noGrp="1" noChangeArrowheads="1" noTextEdit="1"/>
          </p:cNvSpPr>
          <p:nvPr>
            <p:ph type="media" sz="half" idx="1"/>
          </p:nvPr>
        </p:nvSpPr>
        <p:spPr/>
      </p:sp>
      <p:sp>
        <p:nvSpPr>
          <p:cNvPr id="65540" name="Rectangle 4"/>
          <p:cNvSpPr>
            <a:spLocks noGrp="1" noChangeArrowheads="1"/>
          </p:cNvSpPr>
          <p:nvPr>
            <p:ph type="body" sz="half" idx="2"/>
          </p:nvPr>
        </p:nvSpPr>
        <p:spPr/>
        <p:txBody>
          <a:bodyPr/>
          <a:lstStyle/>
          <a:p>
            <a:pPr eaLnBrk="1" hangingPunct="1"/>
            <a:r>
              <a:rPr lang="en-US" sz="2400" smtClean="0"/>
              <a:t>The sampling frame consists of all households in NZ</a:t>
            </a:r>
          </a:p>
          <a:p>
            <a:pPr eaLnBrk="1" hangingPunct="1"/>
            <a:r>
              <a:rPr lang="en-US" sz="2400" smtClean="0"/>
              <a:t>200 regions chosen randomly within 14 regional strata</a:t>
            </a:r>
          </a:p>
          <a:p>
            <a:pPr eaLnBrk="1" hangingPunct="1"/>
            <a:r>
              <a:rPr lang="en-US" sz="2400" smtClean="0"/>
              <a:t>5 households per region</a:t>
            </a:r>
          </a:p>
          <a:p>
            <a:pPr eaLnBrk="1" hangingPunct="1"/>
            <a:r>
              <a:rPr lang="en-US" sz="2400" smtClean="0"/>
              <a:t>Random adult chosen within each household</a:t>
            </a:r>
          </a:p>
        </p:txBody>
      </p:sp>
      <p:pic>
        <p:nvPicPr>
          <p:cNvPr id="65541" name="Picture 5"/>
          <p:cNvPicPr>
            <a:picLocks noChangeAspect="1" noChangeArrowheads="1"/>
          </p:cNvPicPr>
          <p:nvPr/>
        </p:nvPicPr>
        <p:blipFill>
          <a:blip r:embed="rId4" cstate="print"/>
          <a:srcRect/>
          <a:stretch>
            <a:fillRect/>
          </a:stretch>
        </p:blipFill>
        <p:spPr bwMode="auto">
          <a:xfrm>
            <a:off x="684213" y="1628775"/>
            <a:ext cx="3816350" cy="4679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Motivating case study: crime &amp; punishment</a:t>
            </a:r>
          </a:p>
        </p:txBody>
      </p:sp>
      <p:sp>
        <p:nvSpPr>
          <p:cNvPr id="66563" name="Rectangle 4"/>
          <p:cNvSpPr>
            <a:spLocks noGrp="1" noChangeArrowheads="1"/>
          </p:cNvSpPr>
          <p:nvPr>
            <p:ph type="body" sz="half" idx="2"/>
          </p:nvPr>
        </p:nvSpPr>
        <p:spPr>
          <a:xfrm>
            <a:off x="611188" y="1341438"/>
            <a:ext cx="8281987" cy="4997450"/>
          </a:xfrm>
        </p:spPr>
        <p:txBody>
          <a:bodyPr/>
          <a:lstStyle/>
          <a:p>
            <a:pPr eaLnBrk="1" hangingPunct="1"/>
            <a:r>
              <a:rPr lang="en-US" sz="2400" smtClean="0"/>
              <a:t>The sampling frame consists of all households in NZ</a:t>
            </a:r>
          </a:p>
          <a:p>
            <a:pPr eaLnBrk="1" hangingPunct="1"/>
            <a:r>
              <a:rPr lang="en-US" sz="2400" smtClean="0"/>
              <a:t>200 Regions chosen randomly within 14 regional strata</a:t>
            </a:r>
          </a:p>
          <a:p>
            <a:pPr eaLnBrk="1" hangingPunct="1"/>
            <a:endParaRPr lang="en-US" sz="2400" smtClean="0"/>
          </a:p>
          <a:p>
            <a:pPr lvl="1"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endParaRPr lang="en-US" sz="2400" smtClean="0"/>
          </a:p>
        </p:txBody>
      </p:sp>
      <p:pic>
        <p:nvPicPr>
          <p:cNvPr id="406534" name="Picture 6"/>
          <p:cNvPicPr>
            <a:picLocks noChangeAspect="1" noChangeArrowheads="1"/>
          </p:cNvPicPr>
          <p:nvPr>
            <p:ph sz="half" idx="1"/>
          </p:nvPr>
        </p:nvPicPr>
        <p:blipFill>
          <a:blip r:embed="rId4" cstate="print"/>
          <a:srcRect/>
          <a:stretch>
            <a:fillRect/>
          </a:stretch>
        </p:blipFill>
        <p:spPr>
          <a:xfrm>
            <a:off x="1258888" y="2708275"/>
            <a:ext cx="6227762" cy="3973513"/>
          </a:xfr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6534"/>
                                        </p:tgtEl>
                                        <p:attrNameLst>
                                          <p:attrName>style.visibility</p:attrName>
                                        </p:attrNameLst>
                                      </p:cBhvr>
                                      <p:to>
                                        <p:strVal val="visible"/>
                                      </p:to>
                                    </p:set>
                                    <p:animEffect transition="in" filter="blinds(horizontal)">
                                      <p:cBhvr>
                                        <p:cTn id="7" dur="500"/>
                                        <p:tgtEl>
                                          <p:spTgt spid="406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Motivating case study: crime &amp; punishment</a:t>
            </a:r>
          </a:p>
        </p:txBody>
      </p:sp>
      <p:sp>
        <p:nvSpPr>
          <p:cNvPr id="67587" name="Rectangle 3"/>
          <p:cNvSpPr>
            <a:spLocks noGrp="1" noChangeArrowheads="1" noTextEdit="1"/>
          </p:cNvSpPr>
          <p:nvPr>
            <p:ph type="media" sz="half" idx="1"/>
          </p:nvPr>
        </p:nvSpPr>
        <p:spPr/>
      </p:sp>
      <p:sp>
        <p:nvSpPr>
          <p:cNvPr id="67588" name="Rectangle 4"/>
          <p:cNvSpPr>
            <a:spLocks noGrp="1" noChangeArrowheads="1"/>
          </p:cNvSpPr>
          <p:nvPr>
            <p:ph type="body" sz="half" idx="2"/>
          </p:nvPr>
        </p:nvSpPr>
        <p:spPr/>
        <p:txBody>
          <a:bodyPr/>
          <a:lstStyle/>
          <a:p>
            <a:pPr eaLnBrk="1" hangingPunct="1"/>
            <a:r>
              <a:rPr lang="en-US" smtClean="0"/>
              <a:t>Sample design:</a:t>
            </a:r>
          </a:p>
          <a:p>
            <a:pPr eaLnBrk="1" hangingPunct="1"/>
            <a:r>
              <a:rPr lang="en-US" smtClean="0"/>
              <a:t>“The sample design used by ACNielsen in the Ministry’s project is best described as a fully national multi-stage stratified probability sample with clustering.”</a:t>
            </a:r>
          </a:p>
          <a:p>
            <a:pPr eaLnBrk="1" hangingPunct="1"/>
            <a:endParaRPr lang="en-US" sz="2400" smtClean="0"/>
          </a:p>
        </p:txBody>
      </p:sp>
      <p:pic>
        <p:nvPicPr>
          <p:cNvPr id="67589" name="Picture 5"/>
          <p:cNvPicPr>
            <a:picLocks noChangeAspect="1" noChangeArrowheads="1"/>
          </p:cNvPicPr>
          <p:nvPr/>
        </p:nvPicPr>
        <p:blipFill>
          <a:blip r:embed="rId4" cstate="print"/>
          <a:srcRect/>
          <a:stretch>
            <a:fillRect/>
          </a:stretch>
        </p:blipFill>
        <p:spPr bwMode="auto">
          <a:xfrm>
            <a:off x="684213" y="1628775"/>
            <a:ext cx="3816350" cy="4679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Motivating case study: crime &amp; punishment</a:t>
            </a:r>
          </a:p>
        </p:txBody>
      </p:sp>
      <p:sp>
        <p:nvSpPr>
          <p:cNvPr id="68611" name="Rectangle 3"/>
          <p:cNvSpPr>
            <a:spLocks noGrp="1" noChangeArrowheads="1" noTextEdit="1"/>
          </p:cNvSpPr>
          <p:nvPr>
            <p:ph type="media" sz="half" idx="1"/>
          </p:nvPr>
        </p:nvSpPr>
        <p:spPr/>
      </p:sp>
      <p:sp>
        <p:nvSpPr>
          <p:cNvPr id="68612" name="Rectangle 4"/>
          <p:cNvSpPr>
            <a:spLocks noGrp="1" noChangeArrowheads="1"/>
          </p:cNvSpPr>
          <p:nvPr>
            <p:ph type="body" sz="half" idx="2"/>
          </p:nvPr>
        </p:nvSpPr>
        <p:spPr/>
        <p:txBody>
          <a:bodyPr/>
          <a:lstStyle/>
          <a:p>
            <a:pPr eaLnBrk="1" hangingPunct="1"/>
            <a:r>
              <a:rPr lang="en-US" smtClean="0"/>
              <a:t>Quota/ Booster samples</a:t>
            </a:r>
          </a:p>
          <a:p>
            <a:pPr eaLnBrk="1" hangingPunct="1"/>
            <a:r>
              <a:rPr lang="en-US" smtClean="0"/>
              <a:t>“The main sample was supplemented with ‘booster’ samples of 250 Mäori and 250 Pacific Peoples adults aged 18 years and over.”…</a:t>
            </a:r>
          </a:p>
        </p:txBody>
      </p:sp>
      <p:pic>
        <p:nvPicPr>
          <p:cNvPr id="68613" name="Picture 5"/>
          <p:cNvPicPr>
            <a:picLocks noChangeAspect="1" noChangeArrowheads="1"/>
          </p:cNvPicPr>
          <p:nvPr/>
        </p:nvPicPr>
        <p:blipFill>
          <a:blip r:embed="rId4" cstate="print"/>
          <a:srcRect/>
          <a:stretch>
            <a:fillRect/>
          </a:stretch>
        </p:blipFill>
        <p:spPr bwMode="auto">
          <a:xfrm>
            <a:off x="684213" y="1628775"/>
            <a:ext cx="3816350" cy="4679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ctrTitle"/>
          </p:nvPr>
        </p:nvSpPr>
        <p:spPr/>
        <p:txBody>
          <a:bodyPr/>
          <a:lstStyle/>
          <a:p>
            <a:pPr algn="ctr" eaLnBrk="1" hangingPunct="1"/>
            <a:r>
              <a:rPr lang="en-NZ" sz="4400" smtClean="0"/>
              <a:t>Accuracy statements</a:t>
            </a:r>
          </a:p>
        </p:txBody>
      </p:sp>
      <p:sp>
        <p:nvSpPr>
          <p:cNvPr id="69635" name="Rectangle 5"/>
          <p:cNvSpPr>
            <a:spLocks noGrp="1" noChangeArrowheads="1"/>
          </p:cNvSpPr>
          <p:nvPr>
            <p:ph type="subTitle" idx="1"/>
          </p:nvPr>
        </p:nvSpPr>
        <p:spPr/>
        <p:txBody>
          <a:bodyPr/>
          <a:lstStyle/>
          <a:p>
            <a:pPr eaLnBrk="1" hangingPunct="1"/>
            <a:r>
              <a:rPr lang="en-NZ" smtClean="0"/>
              <a:t>Sampling Errors  vs. Non sampling errors</a:t>
            </a: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AU" smtClean="0"/>
              <a:t>Sampling errors </a:t>
            </a:r>
          </a:p>
        </p:txBody>
      </p:sp>
      <p:sp>
        <p:nvSpPr>
          <p:cNvPr id="70659" name="Rectangle 3"/>
          <p:cNvSpPr>
            <a:spLocks noGrp="1" noChangeArrowheads="1"/>
          </p:cNvSpPr>
          <p:nvPr>
            <p:ph type="body" idx="1"/>
          </p:nvPr>
        </p:nvSpPr>
        <p:spPr/>
        <p:txBody>
          <a:bodyPr/>
          <a:lstStyle/>
          <a:p>
            <a:pPr eaLnBrk="1" hangingPunct="1">
              <a:lnSpc>
                <a:spcPct val="80000"/>
              </a:lnSpc>
            </a:pPr>
            <a:r>
              <a:rPr lang="en-AU" smtClean="0"/>
              <a:t>This is not an "error" in the sense of making a mistake. Rather, it is a measure of the possible range of approximation in the results because a sample was used </a:t>
            </a:r>
          </a:p>
          <a:p>
            <a:pPr eaLnBrk="1" hangingPunct="1">
              <a:lnSpc>
                <a:spcPct val="80000"/>
              </a:lnSpc>
            </a:pPr>
            <a:r>
              <a:rPr lang="en-AU" smtClean="0"/>
              <a:t>Interviews with a representative sample of 1,000 adults can accurately reflect the opinions of nearly ~2 million NZ adults</a:t>
            </a:r>
          </a:p>
          <a:p>
            <a:pPr eaLnBrk="1" hangingPunct="1">
              <a:lnSpc>
                <a:spcPct val="80000"/>
              </a:lnSpc>
            </a:pPr>
            <a:r>
              <a:rPr lang="en-AU" smtClean="0"/>
              <a:t>This range of possible results is called the error due to sampling, often called the margin of error (MOE) </a:t>
            </a: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sz="quarter"/>
          </p:nvPr>
        </p:nvSpPr>
        <p:spPr/>
        <p:txBody>
          <a:bodyPr/>
          <a:lstStyle/>
          <a:p>
            <a:pPr eaLnBrk="1" hangingPunct="1"/>
            <a:r>
              <a:rPr lang="en-AU" smtClean="0"/>
              <a:t>More on sampling – a heuristic presentation</a:t>
            </a:r>
          </a:p>
        </p:txBody>
      </p:sp>
      <p:pic>
        <p:nvPicPr>
          <p:cNvPr id="567299" name="Picture 3" descr="samp1"/>
          <p:cNvPicPr>
            <a:picLocks noChangeAspect="1" noChangeArrowheads="1"/>
          </p:cNvPicPr>
          <p:nvPr>
            <p:ph sz="quarter" idx="1"/>
          </p:nvPr>
        </p:nvPicPr>
        <p:blipFill>
          <a:blip r:embed="rId4" cstate="print"/>
          <a:srcRect/>
          <a:stretch>
            <a:fillRect/>
          </a:stretch>
        </p:blipFill>
        <p:spPr>
          <a:xfrm>
            <a:off x="1684338" y="1639888"/>
            <a:ext cx="1917700" cy="2101850"/>
          </a:xfrm>
          <a:noFill/>
        </p:spPr>
      </p:pic>
      <p:pic>
        <p:nvPicPr>
          <p:cNvPr id="567300" name="Picture 4" descr="samp2"/>
          <p:cNvPicPr>
            <a:picLocks noChangeAspect="1" noChangeArrowheads="1"/>
          </p:cNvPicPr>
          <p:nvPr>
            <p:ph sz="quarter" idx="2"/>
          </p:nvPr>
        </p:nvPicPr>
        <p:blipFill>
          <a:blip r:embed="rId5" cstate="print"/>
          <a:srcRect/>
          <a:stretch>
            <a:fillRect/>
          </a:stretch>
        </p:blipFill>
        <p:spPr>
          <a:xfrm>
            <a:off x="5902325" y="1639888"/>
            <a:ext cx="1917700" cy="2101850"/>
          </a:xfrm>
          <a:noFill/>
        </p:spPr>
      </p:pic>
      <p:pic>
        <p:nvPicPr>
          <p:cNvPr id="567301" name="Picture 5" descr="samp3"/>
          <p:cNvPicPr>
            <a:picLocks noChangeAspect="1" noChangeArrowheads="1"/>
          </p:cNvPicPr>
          <p:nvPr>
            <p:ph sz="quarter" idx="3"/>
          </p:nvPr>
        </p:nvPicPr>
        <p:blipFill>
          <a:blip r:embed="rId6" cstate="print"/>
          <a:srcRect/>
          <a:stretch>
            <a:fillRect/>
          </a:stretch>
        </p:blipFill>
        <p:spPr>
          <a:xfrm>
            <a:off x="1684338" y="4222750"/>
            <a:ext cx="1917700" cy="2101850"/>
          </a:xfrm>
          <a:noFill/>
        </p:spPr>
      </p:pic>
      <p:pic>
        <p:nvPicPr>
          <p:cNvPr id="567302" name="Picture 6" descr="samp4"/>
          <p:cNvPicPr>
            <a:picLocks noChangeAspect="1" noChangeArrowheads="1"/>
          </p:cNvPicPr>
          <p:nvPr>
            <p:ph sz="quarter" idx="4"/>
          </p:nvPr>
        </p:nvPicPr>
        <p:blipFill>
          <a:blip r:embed="rId7" cstate="print"/>
          <a:srcRect/>
          <a:stretch>
            <a:fillRect/>
          </a:stretch>
        </p:blipFill>
        <p:spPr>
          <a:xfrm>
            <a:off x="5902325" y="4222750"/>
            <a:ext cx="1917700" cy="2101850"/>
          </a:xfr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67299"/>
                                        </p:tgtEl>
                                        <p:attrNameLst>
                                          <p:attrName>style.visibility</p:attrName>
                                        </p:attrNameLst>
                                      </p:cBhvr>
                                      <p:to>
                                        <p:strVal val="visible"/>
                                      </p:to>
                                    </p:set>
                                    <p:anim calcmode="lin" valueType="num">
                                      <p:cBhvr>
                                        <p:cTn id="7" dur="1000" fill="hold"/>
                                        <p:tgtEl>
                                          <p:spTgt spid="567299"/>
                                        </p:tgtEl>
                                        <p:attrNameLst>
                                          <p:attrName>ppt_w</p:attrName>
                                        </p:attrNameLst>
                                      </p:cBhvr>
                                      <p:tavLst>
                                        <p:tav tm="0">
                                          <p:val>
                                            <p:fltVal val="0"/>
                                          </p:val>
                                        </p:tav>
                                        <p:tav tm="100000">
                                          <p:val>
                                            <p:strVal val="#ppt_w"/>
                                          </p:val>
                                        </p:tav>
                                      </p:tavLst>
                                    </p:anim>
                                    <p:anim calcmode="lin" valueType="num">
                                      <p:cBhvr>
                                        <p:cTn id="8" dur="1000" fill="hold"/>
                                        <p:tgtEl>
                                          <p:spTgt spid="567299"/>
                                        </p:tgtEl>
                                        <p:attrNameLst>
                                          <p:attrName>ppt_h</p:attrName>
                                        </p:attrNameLst>
                                      </p:cBhvr>
                                      <p:tavLst>
                                        <p:tav tm="0">
                                          <p:val>
                                            <p:fltVal val="0"/>
                                          </p:val>
                                        </p:tav>
                                        <p:tav tm="100000">
                                          <p:val>
                                            <p:strVal val="#ppt_h"/>
                                          </p:val>
                                        </p:tav>
                                      </p:tavLst>
                                    </p:anim>
                                    <p:anim calcmode="lin" valueType="num">
                                      <p:cBhvr>
                                        <p:cTn id="9" dur="1000" fill="hold"/>
                                        <p:tgtEl>
                                          <p:spTgt spid="56729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672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67300"/>
                                        </p:tgtEl>
                                        <p:attrNameLst>
                                          <p:attrName>style.visibility</p:attrName>
                                        </p:attrNameLst>
                                      </p:cBhvr>
                                      <p:to>
                                        <p:strVal val="visible"/>
                                      </p:to>
                                    </p:set>
                                    <p:anim calcmode="lin" valueType="num">
                                      <p:cBhvr>
                                        <p:cTn id="15" dur="1000" fill="hold"/>
                                        <p:tgtEl>
                                          <p:spTgt spid="567300"/>
                                        </p:tgtEl>
                                        <p:attrNameLst>
                                          <p:attrName>ppt_w</p:attrName>
                                        </p:attrNameLst>
                                      </p:cBhvr>
                                      <p:tavLst>
                                        <p:tav tm="0">
                                          <p:val>
                                            <p:fltVal val="0"/>
                                          </p:val>
                                        </p:tav>
                                        <p:tav tm="100000">
                                          <p:val>
                                            <p:strVal val="#ppt_w"/>
                                          </p:val>
                                        </p:tav>
                                      </p:tavLst>
                                    </p:anim>
                                    <p:anim calcmode="lin" valueType="num">
                                      <p:cBhvr>
                                        <p:cTn id="16" dur="1000" fill="hold"/>
                                        <p:tgtEl>
                                          <p:spTgt spid="567300"/>
                                        </p:tgtEl>
                                        <p:attrNameLst>
                                          <p:attrName>ppt_h</p:attrName>
                                        </p:attrNameLst>
                                      </p:cBhvr>
                                      <p:tavLst>
                                        <p:tav tm="0">
                                          <p:val>
                                            <p:fltVal val="0"/>
                                          </p:val>
                                        </p:tav>
                                        <p:tav tm="100000">
                                          <p:val>
                                            <p:strVal val="#ppt_h"/>
                                          </p:val>
                                        </p:tav>
                                      </p:tavLst>
                                    </p:anim>
                                    <p:anim calcmode="lin" valueType="num">
                                      <p:cBhvr>
                                        <p:cTn id="17" dur="1000" fill="hold"/>
                                        <p:tgtEl>
                                          <p:spTgt spid="56730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673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567301"/>
                                        </p:tgtEl>
                                        <p:attrNameLst>
                                          <p:attrName>style.visibility</p:attrName>
                                        </p:attrNameLst>
                                      </p:cBhvr>
                                      <p:to>
                                        <p:strVal val="visible"/>
                                      </p:to>
                                    </p:set>
                                    <p:anim calcmode="lin" valueType="num">
                                      <p:cBhvr>
                                        <p:cTn id="23" dur="1000" fill="hold"/>
                                        <p:tgtEl>
                                          <p:spTgt spid="567301"/>
                                        </p:tgtEl>
                                        <p:attrNameLst>
                                          <p:attrName>ppt_w</p:attrName>
                                        </p:attrNameLst>
                                      </p:cBhvr>
                                      <p:tavLst>
                                        <p:tav tm="0">
                                          <p:val>
                                            <p:fltVal val="0"/>
                                          </p:val>
                                        </p:tav>
                                        <p:tav tm="100000">
                                          <p:val>
                                            <p:strVal val="#ppt_w"/>
                                          </p:val>
                                        </p:tav>
                                      </p:tavLst>
                                    </p:anim>
                                    <p:anim calcmode="lin" valueType="num">
                                      <p:cBhvr>
                                        <p:cTn id="24" dur="1000" fill="hold"/>
                                        <p:tgtEl>
                                          <p:spTgt spid="567301"/>
                                        </p:tgtEl>
                                        <p:attrNameLst>
                                          <p:attrName>ppt_h</p:attrName>
                                        </p:attrNameLst>
                                      </p:cBhvr>
                                      <p:tavLst>
                                        <p:tav tm="0">
                                          <p:val>
                                            <p:fltVal val="0"/>
                                          </p:val>
                                        </p:tav>
                                        <p:tav tm="100000">
                                          <p:val>
                                            <p:strVal val="#ppt_h"/>
                                          </p:val>
                                        </p:tav>
                                      </p:tavLst>
                                    </p:anim>
                                    <p:anim calcmode="lin" valueType="num">
                                      <p:cBhvr>
                                        <p:cTn id="25" dur="1000" fill="hold"/>
                                        <p:tgtEl>
                                          <p:spTgt spid="56730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673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567302"/>
                                        </p:tgtEl>
                                        <p:attrNameLst>
                                          <p:attrName>style.visibility</p:attrName>
                                        </p:attrNameLst>
                                      </p:cBhvr>
                                      <p:to>
                                        <p:strVal val="visible"/>
                                      </p:to>
                                    </p:set>
                                    <p:anim calcmode="lin" valueType="num">
                                      <p:cBhvr>
                                        <p:cTn id="31" dur="1000" fill="hold"/>
                                        <p:tgtEl>
                                          <p:spTgt spid="567302"/>
                                        </p:tgtEl>
                                        <p:attrNameLst>
                                          <p:attrName>ppt_w</p:attrName>
                                        </p:attrNameLst>
                                      </p:cBhvr>
                                      <p:tavLst>
                                        <p:tav tm="0">
                                          <p:val>
                                            <p:fltVal val="0"/>
                                          </p:val>
                                        </p:tav>
                                        <p:tav tm="100000">
                                          <p:val>
                                            <p:strVal val="#ppt_w"/>
                                          </p:val>
                                        </p:tav>
                                      </p:tavLst>
                                    </p:anim>
                                    <p:anim calcmode="lin" valueType="num">
                                      <p:cBhvr>
                                        <p:cTn id="32" dur="1000" fill="hold"/>
                                        <p:tgtEl>
                                          <p:spTgt spid="567302"/>
                                        </p:tgtEl>
                                        <p:attrNameLst>
                                          <p:attrName>ppt_h</p:attrName>
                                        </p:attrNameLst>
                                      </p:cBhvr>
                                      <p:tavLst>
                                        <p:tav tm="0">
                                          <p:val>
                                            <p:fltVal val="0"/>
                                          </p:val>
                                        </p:tav>
                                        <p:tav tm="100000">
                                          <p:val>
                                            <p:strVal val="#ppt_h"/>
                                          </p:val>
                                        </p:tav>
                                      </p:tavLst>
                                    </p:anim>
                                    <p:anim calcmode="lin" valueType="num">
                                      <p:cBhvr>
                                        <p:cTn id="33" dur="1000" fill="hold"/>
                                        <p:tgtEl>
                                          <p:spTgt spid="56730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673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Line 2"/>
          <p:cNvSpPr>
            <a:spLocks noChangeShapeType="1"/>
          </p:cNvSpPr>
          <p:nvPr/>
        </p:nvSpPr>
        <p:spPr bwMode="auto">
          <a:xfrm>
            <a:off x="2286000" y="4195763"/>
            <a:ext cx="3657600" cy="0"/>
          </a:xfrm>
          <a:prstGeom prst="line">
            <a:avLst/>
          </a:prstGeom>
          <a:noFill/>
          <a:ln w="9525">
            <a:solidFill>
              <a:schemeClr val="bg1"/>
            </a:solidFill>
            <a:round/>
            <a:headEnd/>
            <a:tailEnd/>
          </a:ln>
        </p:spPr>
        <p:txBody>
          <a:bodyPr wrap="none" anchor="ctr"/>
          <a:lstStyle/>
          <a:p>
            <a:endParaRPr lang="en-US"/>
          </a:p>
        </p:txBody>
      </p:sp>
      <p:grpSp>
        <p:nvGrpSpPr>
          <p:cNvPr id="2" name="Group 3"/>
          <p:cNvGrpSpPr>
            <a:grpSpLocks/>
          </p:cNvGrpSpPr>
          <p:nvPr/>
        </p:nvGrpSpPr>
        <p:grpSpPr bwMode="auto">
          <a:xfrm>
            <a:off x="2700338" y="1484313"/>
            <a:ext cx="2667000" cy="2590800"/>
            <a:chOff x="1680" y="288"/>
            <a:chExt cx="1680" cy="1632"/>
          </a:xfrm>
        </p:grpSpPr>
        <p:sp>
          <p:nvSpPr>
            <p:cNvPr id="1050" name="Rectangle 4"/>
            <p:cNvSpPr>
              <a:spLocks noChangeArrowheads="1"/>
            </p:cNvSpPr>
            <p:nvPr/>
          </p:nvSpPr>
          <p:spPr bwMode="auto">
            <a:xfrm>
              <a:off x="1680" y="960"/>
              <a:ext cx="384" cy="96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1051" name="Rectangle 5"/>
            <p:cNvSpPr>
              <a:spLocks noChangeArrowheads="1"/>
            </p:cNvSpPr>
            <p:nvPr/>
          </p:nvSpPr>
          <p:spPr bwMode="auto">
            <a:xfrm>
              <a:off x="2016" y="288"/>
              <a:ext cx="336" cy="1632"/>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1052" name="Rectangle 6"/>
            <p:cNvSpPr>
              <a:spLocks noChangeArrowheads="1"/>
            </p:cNvSpPr>
            <p:nvPr/>
          </p:nvSpPr>
          <p:spPr bwMode="auto">
            <a:xfrm>
              <a:off x="2352" y="480"/>
              <a:ext cx="336" cy="144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1053" name="Rectangle 7"/>
            <p:cNvSpPr>
              <a:spLocks noChangeArrowheads="1"/>
            </p:cNvSpPr>
            <p:nvPr/>
          </p:nvSpPr>
          <p:spPr bwMode="auto">
            <a:xfrm>
              <a:off x="2688" y="1296"/>
              <a:ext cx="336" cy="624"/>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1054" name="Rectangle 8"/>
            <p:cNvSpPr>
              <a:spLocks noChangeArrowheads="1"/>
            </p:cNvSpPr>
            <p:nvPr/>
          </p:nvSpPr>
          <p:spPr bwMode="auto">
            <a:xfrm>
              <a:off x="3024" y="1488"/>
              <a:ext cx="336" cy="432"/>
            </a:xfrm>
            <a:prstGeom prst="rect">
              <a:avLst/>
            </a:prstGeom>
            <a:solidFill>
              <a:srgbClr val="3366FF"/>
            </a:solidFill>
            <a:ln w="9525">
              <a:solidFill>
                <a:schemeClr val="tx1"/>
              </a:solidFill>
              <a:miter lim="800000"/>
              <a:headEnd/>
              <a:tailEnd/>
            </a:ln>
          </p:spPr>
          <p:txBody>
            <a:bodyPr wrap="none" anchor="ctr"/>
            <a:lstStyle/>
            <a:p>
              <a:endParaRPr lang="en-US"/>
            </a:p>
          </p:txBody>
        </p:sp>
      </p:grpSp>
      <p:sp>
        <p:nvSpPr>
          <p:cNvPr id="547849" name="Text Box 9"/>
          <p:cNvSpPr txBox="1">
            <a:spLocks noChangeArrowheads="1"/>
          </p:cNvSpPr>
          <p:nvPr/>
        </p:nvSpPr>
        <p:spPr bwMode="auto">
          <a:xfrm>
            <a:off x="4800600" y="2184400"/>
            <a:ext cx="3421063" cy="396875"/>
          </a:xfrm>
          <a:prstGeom prst="rect">
            <a:avLst/>
          </a:prstGeom>
          <a:noFill/>
          <a:ln w="9525">
            <a:noFill/>
            <a:miter lim="800000"/>
            <a:headEnd/>
            <a:tailEnd/>
          </a:ln>
        </p:spPr>
        <p:txBody>
          <a:bodyPr wrap="none">
            <a:spAutoFit/>
          </a:bodyPr>
          <a:lstStyle/>
          <a:p>
            <a:pPr eaLnBrk="0" hangingPunct="0"/>
            <a:r>
              <a:rPr lang="en-US" sz="2000">
                <a:solidFill>
                  <a:schemeClr val="bg1"/>
                </a:solidFill>
                <a:latin typeface="Arial Narrow" pitchFamily="34" charset="0"/>
              </a:rPr>
              <a:t>Population distribution, e.g. income</a:t>
            </a:r>
          </a:p>
        </p:txBody>
      </p:sp>
      <p:sp>
        <p:nvSpPr>
          <p:cNvPr id="547850" name="Line 10"/>
          <p:cNvSpPr>
            <a:spLocks noChangeShapeType="1"/>
          </p:cNvSpPr>
          <p:nvPr/>
        </p:nvSpPr>
        <p:spPr bwMode="auto">
          <a:xfrm>
            <a:off x="3581400" y="1484313"/>
            <a:ext cx="0" cy="2743200"/>
          </a:xfrm>
          <a:prstGeom prst="line">
            <a:avLst/>
          </a:prstGeom>
          <a:noFill/>
          <a:ln w="57150">
            <a:solidFill>
              <a:srgbClr val="FF0000"/>
            </a:solidFill>
            <a:round/>
            <a:headEnd/>
            <a:tailEnd/>
          </a:ln>
        </p:spPr>
        <p:txBody>
          <a:bodyPr wrap="none" anchor="ctr"/>
          <a:lstStyle/>
          <a:p>
            <a:endParaRPr lang="en-US"/>
          </a:p>
        </p:txBody>
      </p:sp>
      <p:sp>
        <p:nvSpPr>
          <p:cNvPr id="547851" name="Text Box 11"/>
          <p:cNvSpPr txBox="1">
            <a:spLocks noChangeArrowheads="1"/>
          </p:cNvSpPr>
          <p:nvPr/>
        </p:nvSpPr>
        <p:spPr bwMode="auto">
          <a:xfrm>
            <a:off x="3409950" y="4133850"/>
            <a:ext cx="2305050" cy="396875"/>
          </a:xfrm>
          <a:prstGeom prst="rect">
            <a:avLst/>
          </a:prstGeom>
          <a:noFill/>
          <a:ln w="9525">
            <a:noFill/>
            <a:miter lim="800000"/>
            <a:headEnd/>
            <a:tailEnd/>
          </a:ln>
        </p:spPr>
        <p:txBody>
          <a:bodyPr wrap="none">
            <a:spAutoFit/>
          </a:bodyPr>
          <a:lstStyle/>
          <a:p>
            <a:pPr eaLnBrk="0" hangingPunct="0"/>
            <a:r>
              <a:rPr lang="en-US" sz="2000" b="1">
                <a:solidFill>
                  <a:schemeClr val="bg1"/>
                </a:solidFill>
                <a:latin typeface="Symbol" pitchFamily="18" charset="2"/>
              </a:rPr>
              <a:t>m</a:t>
            </a:r>
            <a:r>
              <a:rPr lang="en-US" sz="2000" b="1">
                <a:solidFill>
                  <a:schemeClr val="bg1"/>
                </a:solidFill>
                <a:latin typeface="Arial Narrow" pitchFamily="34" charset="0"/>
              </a:rPr>
              <a:t>  ( population mean)</a:t>
            </a:r>
          </a:p>
        </p:txBody>
      </p:sp>
      <p:sp>
        <p:nvSpPr>
          <p:cNvPr id="547852" name="Line 12"/>
          <p:cNvSpPr>
            <a:spLocks noChangeShapeType="1"/>
          </p:cNvSpPr>
          <p:nvPr/>
        </p:nvSpPr>
        <p:spPr bwMode="auto">
          <a:xfrm>
            <a:off x="2590800" y="6324600"/>
            <a:ext cx="3124200" cy="0"/>
          </a:xfrm>
          <a:prstGeom prst="line">
            <a:avLst/>
          </a:prstGeom>
          <a:noFill/>
          <a:ln w="9525">
            <a:solidFill>
              <a:schemeClr val="bg1"/>
            </a:solidFill>
            <a:round/>
            <a:headEnd/>
            <a:tailEnd/>
          </a:ln>
        </p:spPr>
        <p:txBody>
          <a:bodyPr wrap="none" anchor="ctr"/>
          <a:lstStyle/>
          <a:p>
            <a:endParaRPr lang="en-US"/>
          </a:p>
        </p:txBody>
      </p:sp>
      <p:grpSp>
        <p:nvGrpSpPr>
          <p:cNvPr id="3" name="Group 13"/>
          <p:cNvGrpSpPr>
            <a:grpSpLocks/>
          </p:cNvGrpSpPr>
          <p:nvPr/>
        </p:nvGrpSpPr>
        <p:grpSpPr bwMode="auto">
          <a:xfrm>
            <a:off x="2743200" y="5029200"/>
            <a:ext cx="2667000" cy="1295400"/>
            <a:chOff x="1728" y="2688"/>
            <a:chExt cx="1680" cy="816"/>
          </a:xfrm>
        </p:grpSpPr>
        <p:sp>
          <p:nvSpPr>
            <p:cNvPr id="1045" name="Rectangle 14"/>
            <p:cNvSpPr>
              <a:spLocks noChangeArrowheads="1"/>
            </p:cNvSpPr>
            <p:nvPr/>
          </p:nvSpPr>
          <p:spPr bwMode="auto">
            <a:xfrm>
              <a:off x="1728" y="3264"/>
              <a:ext cx="384" cy="240"/>
            </a:xfrm>
            <a:prstGeom prst="rect">
              <a:avLst/>
            </a:prstGeom>
            <a:solidFill>
              <a:srgbClr val="FF9999"/>
            </a:solidFill>
            <a:ln w="9525">
              <a:solidFill>
                <a:schemeClr val="tx1"/>
              </a:solidFill>
              <a:miter lim="800000"/>
              <a:headEnd/>
              <a:tailEnd/>
            </a:ln>
          </p:spPr>
          <p:txBody>
            <a:bodyPr wrap="none" anchor="ctr"/>
            <a:lstStyle/>
            <a:p>
              <a:endParaRPr lang="en-US"/>
            </a:p>
          </p:txBody>
        </p:sp>
        <p:sp>
          <p:nvSpPr>
            <p:cNvPr id="1046" name="Rectangle 15"/>
            <p:cNvSpPr>
              <a:spLocks noChangeArrowheads="1"/>
            </p:cNvSpPr>
            <p:nvPr/>
          </p:nvSpPr>
          <p:spPr bwMode="auto">
            <a:xfrm>
              <a:off x="2064" y="2880"/>
              <a:ext cx="336" cy="624"/>
            </a:xfrm>
            <a:prstGeom prst="rect">
              <a:avLst/>
            </a:prstGeom>
            <a:solidFill>
              <a:srgbClr val="FF9999"/>
            </a:solidFill>
            <a:ln w="9525">
              <a:solidFill>
                <a:schemeClr val="tx1"/>
              </a:solidFill>
              <a:miter lim="800000"/>
              <a:headEnd/>
              <a:tailEnd/>
            </a:ln>
          </p:spPr>
          <p:txBody>
            <a:bodyPr wrap="none" anchor="ctr"/>
            <a:lstStyle/>
            <a:p>
              <a:endParaRPr lang="en-US"/>
            </a:p>
          </p:txBody>
        </p:sp>
        <p:sp>
          <p:nvSpPr>
            <p:cNvPr id="1047" name="Rectangle 16"/>
            <p:cNvSpPr>
              <a:spLocks noChangeArrowheads="1"/>
            </p:cNvSpPr>
            <p:nvPr/>
          </p:nvSpPr>
          <p:spPr bwMode="auto">
            <a:xfrm>
              <a:off x="2400" y="2688"/>
              <a:ext cx="336" cy="816"/>
            </a:xfrm>
            <a:prstGeom prst="rect">
              <a:avLst/>
            </a:prstGeom>
            <a:solidFill>
              <a:srgbClr val="FF9999"/>
            </a:solidFill>
            <a:ln w="9525">
              <a:solidFill>
                <a:schemeClr val="tx1"/>
              </a:solidFill>
              <a:miter lim="800000"/>
              <a:headEnd/>
              <a:tailEnd/>
            </a:ln>
          </p:spPr>
          <p:txBody>
            <a:bodyPr wrap="none" anchor="ctr"/>
            <a:lstStyle/>
            <a:p>
              <a:endParaRPr lang="en-US"/>
            </a:p>
          </p:txBody>
        </p:sp>
        <p:sp>
          <p:nvSpPr>
            <p:cNvPr id="1048" name="Rectangle 17"/>
            <p:cNvSpPr>
              <a:spLocks noChangeArrowheads="1"/>
            </p:cNvSpPr>
            <p:nvPr/>
          </p:nvSpPr>
          <p:spPr bwMode="auto">
            <a:xfrm>
              <a:off x="2736" y="3264"/>
              <a:ext cx="336" cy="240"/>
            </a:xfrm>
            <a:prstGeom prst="rect">
              <a:avLst/>
            </a:prstGeom>
            <a:solidFill>
              <a:srgbClr val="FF9999"/>
            </a:solidFill>
            <a:ln w="9525">
              <a:solidFill>
                <a:schemeClr val="tx1"/>
              </a:solidFill>
              <a:miter lim="800000"/>
              <a:headEnd/>
              <a:tailEnd/>
            </a:ln>
          </p:spPr>
          <p:txBody>
            <a:bodyPr wrap="none" anchor="ctr"/>
            <a:lstStyle/>
            <a:p>
              <a:endParaRPr lang="en-US"/>
            </a:p>
          </p:txBody>
        </p:sp>
        <p:sp>
          <p:nvSpPr>
            <p:cNvPr id="1049" name="Rectangle 18"/>
            <p:cNvSpPr>
              <a:spLocks noChangeArrowheads="1"/>
            </p:cNvSpPr>
            <p:nvPr/>
          </p:nvSpPr>
          <p:spPr bwMode="auto">
            <a:xfrm>
              <a:off x="3072" y="3264"/>
              <a:ext cx="336" cy="240"/>
            </a:xfrm>
            <a:prstGeom prst="rect">
              <a:avLst/>
            </a:prstGeom>
            <a:solidFill>
              <a:srgbClr val="FF9999"/>
            </a:solidFill>
            <a:ln w="9525">
              <a:solidFill>
                <a:schemeClr val="tx1"/>
              </a:solidFill>
              <a:miter lim="800000"/>
              <a:headEnd/>
              <a:tailEnd/>
            </a:ln>
          </p:spPr>
          <p:txBody>
            <a:bodyPr wrap="none" anchor="ctr"/>
            <a:lstStyle/>
            <a:p>
              <a:endParaRPr lang="en-US"/>
            </a:p>
          </p:txBody>
        </p:sp>
      </p:grpSp>
      <p:sp>
        <p:nvSpPr>
          <p:cNvPr id="547859" name="Line 19"/>
          <p:cNvSpPr>
            <a:spLocks noChangeShapeType="1"/>
          </p:cNvSpPr>
          <p:nvPr/>
        </p:nvSpPr>
        <p:spPr bwMode="auto">
          <a:xfrm>
            <a:off x="3886200" y="4953000"/>
            <a:ext cx="0" cy="1447800"/>
          </a:xfrm>
          <a:prstGeom prst="line">
            <a:avLst/>
          </a:prstGeom>
          <a:noFill/>
          <a:ln w="57150">
            <a:solidFill>
              <a:srgbClr val="FF0000"/>
            </a:solidFill>
            <a:round/>
            <a:headEnd/>
            <a:tailEnd/>
          </a:ln>
        </p:spPr>
        <p:txBody>
          <a:bodyPr wrap="none" anchor="ctr"/>
          <a:lstStyle/>
          <a:p>
            <a:endParaRPr lang="en-US"/>
          </a:p>
        </p:txBody>
      </p:sp>
      <p:sp>
        <p:nvSpPr>
          <p:cNvPr id="1035" name="Rectangle 20"/>
          <p:cNvSpPr>
            <a:spLocks noGrp="1" noChangeArrowheads="1"/>
          </p:cNvSpPr>
          <p:nvPr>
            <p:ph type="title"/>
          </p:nvPr>
        </p:nvSpPr>
        <p:spPr>
          <a:noFill/>
        </p:spPr>
        <p:txBody>
          <a:bodyPr/>
          <a:lstStyle/>
          <a:p>
            <a:pPr eaLnBrk="1" hangingPunct="1"/>
            <a:r>
              <a:rPr lang="en-US" smtClean="0"/>
              <a:t>Sampling errors</a:t>
            </a:r>
          </a:p>
        </p:txBody>
      </p:sp>
      <p:sp>
        <p:nvSpPr>
          <p:cNvPr id="547861" name="Line 21"/>
          <p:cNvSpPr>
            <a:spLocks noChangeShapeType="1"/>
          </p:cNvSpPr>
          <p:nvPr/>
        </p:nvSpPr>
        <p:spPr bwMode="auto">
          <a:xfrm>
            <a:off x="3581400" y="4195763"/>
            <a:ext cx="0" cy="914400"/>
          </a:xfrm>
          <a:prstGeom prst="line">
            <a:avLst/>
          </a:prstGeom>
          <a:noFill/>
          <a:ln w="9525" cap="rnd">
            <a:solidFill>
              <a:schemeClr val="bg1"/>
            </a:solidFill>
            <a:prstDash val="sysDot"/>
            <a:round/>
            <a:headEnd/>
            <a:tailEnd/>
          </a:ln>
        </p:spPr>
        <p:txBody>
          <a:bodyPr wrap="none" anchor="ctr"/>
          <a:lstStyle/>
          <a:p>
            <a:endParaRPr lang="en-US"/>
          </a:p>
        </p:txBody>
      </p:sp>
      <p:sp>
        <p:nvSpPr>
          <p:cNvPr id="547862" name="Line 22"/>
          <p:cNvSpPr>
            <a:spLocks noChangeShapeType="1"/>
          </p:cNvSpPr>
          <p:nvPr/>
        </p:nvSpPr>
        <p:spPr bwMode="auto">
          <a:xfrm flipV="1">
            <a:off x="3886200" y="4343400"/>
            <a:ext cx="0" cy="609600"/>
          </a:xfrm>
          <a:prstGeom prst="line">
            <a:avLst/>
          </a:prstGeom>
          <a:noFill/>
          <a:ln w="9525" cap="rnd">
            <a:solidFill>
              <a:schemeClr val="bg1"/>
            </a:solidFill>
            <a:prstDash val="sysDot"/>
            <a:round/>
            <a:headEnd/>
            <a:tailEnd/>
          </a:ln>
        </p:spPr>
        <p:txBody>
          <a:bodyPr wrap="none" anchor="ctr"/>
          <a:lstStyle/>
          <a:p>
            <a:endParaRPr lang="en-US"/>
          </a:p>
        </p:txBody>
      </p:sp>
      <p:sp>
        <p:nvSpPr>
          <p:cNvPr id="547863" name="Text Box 23"/>
          <p:cNvSpPr txBox="1">
            <a:spLocks noChangeArrowheads="1"/>
          </p:cNvSpPr>
          <p:nvPr/>
        </p:nvSpPr>
        <p:spPr bwMode="auto">
          <a:xfrm>
            <a:off x="1979613" y="4652963"/>
            <a:ext cx="1550987" cy="396875"/>
          </a:xfrm>
          <a:prstGeom prst="rect">
            <a:avLst/>
          </a:prstGeom>
          <a:noFill/>
          <a:ln w="9525">
            <a:noFill/>
            <a:miter lim="800000"/>
            <a:headEnd/>
            <a:tailEnd/>
          </a:ln>
        </p:spPr>
        <p:txBody>
          <a:bodyPr wrap="none">
            <a:spAutoFit/>
          </a:bodyPr>
          <a:lstStyle/>
          <a:p>
            <a:pPr eaLnBrk="0" hangingPunct="0"/>
            <a:r>
              <a:rPr lang="en-US" sz="2000">
                <a:solidFill>
                  <a:schemeClr val="bg1"/>
                </a:solidFill>
                <a:latin typeface="Arial Narrow" pitchFamily="34" charset="0"/>
              </a:rPr>
              <a:t>Sampling error</a:t>
            </a:r>
          </a:p>
        </p:txBody>
      </p:sp>
      <p:sp>
        <p:nvSpPr>
          <p:cNvPr id="547864" name="Line 24"/>
          <p:cNvSpPr>
            <a:spLocks noChangeShapeType="1"/>
          </p:cNvSpPr>
          <p:nvPr/>
        </p:nvSpPr>
        <p:spPr bwMode="auto">
          <a:xfrm>
            <a:off x="3581400" y="4572000"/>
            <a:ext cx="304800" cy="0"/>
          </a:xfrm>
          <a:prstGeom prst="line">
            <a:avLst/>
          </a:prstGeom>
          <a:noFill/>
          <a:ln w="9525">
            <a:solidFill>
              <a:schemeClr val="bg1"/>
            </a:solidFill>
            <a:round/>
            <a:headEnd type="triangle" w="med" len="med"/>
            <a:tailEnd type="triangle" w="med" len="med"/>
          </a:ln>
        </p:spPr>
        <p:txBody>
          <a:bodyPr wrap="none" anchor="ctr"/>
          <a:lstStyle/>
          <a:p>
            <a:endParaRPr lang="en-US"/>
          </a:p>
        </p:txBody>
      </p:sp>
      <p:grpSp>
        <p:nvGrpSpPr>
          <p:cNvPr id="4" name="Group 25"/>
          <p:cNvGrpSpPr>
            <a:grpSpLocks/>
          </p:cNvGrpSpPr>
          <p:nvPr/>
        </p:nvGrpSpPr>
        <p:grpSpPr bwMode="auto">
          <a:xfrm>
            <a:off x="3995738" y="4508500"/>
            <a:ext cx="4856162" cy="1828800"/>
            <a:chOff x="2496" y="2304"/>
            <a:chExt cx="3059" cy="1152"/>
          </a:xfrm>
        </p:grpSpPr>
        <p:sp>
          <p:nvSpPr>
            <p:cNvPr id="1043" name="Text Box 26"/>
            <p:cNvSpPr txBox="1">
              <a:spLocks noChangeArrowheads="1"/>
            </p:cNvSpPr>
            <p:nvPr/>
          </p:nvSpPr>
          <p:spPr bwMode="auto">
            <a:xfrm>
              <a:off x="2976" y="2304"/>
              <a:ext cx="2579" cy="634"/>
            </a:xfrm>
            <a:prstGeom prst="rect">
              <a:avLst/>
            </a:prstGeom>
            <a:noFill/>
            <a:ln w="9525">
              <a:noFill/>
              <a:miter lim="800000"/>
              <a:headEnd/>
              <a:tailEnd/>
            </a:ln>
          </p:spPr>
          <p:txBody>
            <a:bodyPr wrap="none">
              <a:spAutoFit/>
            </a:bodyPr>
            <a:lstStyle/>
            <a:p>
              <a:pPr eaLnBrk="0" hangingPunct="0"/>
              <a:r>
                <a:rPr lang="en-US" sz="2000">
                  <a:solidFill>
                    <a:schemeClr val="bg1"/>
                  </a:solidFill>
                  <a:latin typeface="Arial Narrow" pitchFamily="34" charset="0"/>
                </a:rPr>
                <a:t>The sample mean falls here only because </a:t>
              </a:r>
            </a:p>
            <a:p>
              <a:pPr eaLnBrk="0" hangingPunct="0"/>
              <a:r>
                <a:rPr lang="en-US" sz="2000">
                  <a:solidFill>
                    <a:schemeClr val="bg1"/>
                  </a:solidFill>
                  <a:latin typeface="Arial Narrow" pitchFamily="34" charset="0"/>
                </a:rPr>
                <a:t>certain randomly selected observations </a:t>
              </a:r>
            </a:p>
            <a:p>
              <a:pPr eaLnBrk="0" hangingPunct="0"/>
              <a:r>
                <a:rPr lang="en-US" sz="2000">
                  <a:solidFill>
                    <a:schemeClr val="bg1"/>
                  </a:solidFill>
                  <a:latin typeface="Arial Narrow" pitchFamily="34" charset="0"/>
                </a:rPr>
                <a:t>were included in the sample</a:t>
              </a:r>
            </a:p>
          </p:txBody>
        </p:sp>
        <p:sp>
          <p:nvSpPr>
            <p:cNvPr id="1044" name="Line 27"/>
            <p:cNvSpPr>
              <a:spLocks noChangeShapeType="1"/>
            </p:cNvSpPr>
            <p:nvPr/>
          </p:nvSpPr>
          <p:spPr bwMode="auto">
            <a:xfrm flipH="1">
              <a:off x="2496" y="2736"/>
              <a:ext cx="480" cy="720"/>
            </a:xfrm>
            <a:prstGeom prst="line">
              <a:avLst/>
            </a:prstGeom>
            <a:noFill/>
            <a:ln w="9525">
              <a:solidFill>
                <a:schemeClr val="bg1"/>
              </a:solidFill>
              <a:round/>
              <a:headEnd/>
              <a:tailEnd type="triangle" w="med" len="med"/>
            </a:ln>
          </p:spPr>
          <p:txBody>
            <a:bodyPr wrap="none" anchor="ctr"/>
            <a:lstStyle/>
            <a:p>
              <a:endParaRPr lang="en-US"/>
            </a:p>
          </p:txBody>
        </p:sp>
      </p:grpSp>
      <p:sp>
        <p:nvSpPr>
          <p:cNvPr id="547868" name="Freeform 28"/>
          <p:cNvSpPr>
            <a:spLocks/>
          </p:cNvSpPr>
          <p:nvPr/>
        </p:nvSpPr>
        <p:spPr bwMode="auto">
          <a:xfrm>
            <a:off x="660400" y="3124200"/>
            <a:ext cx="1854200" cy="2819400"/>
          </a:xfrm>
          <a:custGeom>
            <a:avLst/>
            <a:gdLst>
              <a:gd name="T0" fmla="*/ 928 w 1168"/>
              <a:gd name="T1" fmla="*/ 0 h 1776"/>
              <a:gd name="T2" fmla="*/ 16 w 1168"/>
              <a:gd name="T3" fmla="*/ 816 h 1776"/>
              <a:gd name="T4" fmla="*/ 1024 w 1168"/>
              <a:gd name="T5" fmla="*/ 912 h 1776"/>
              <a:gd name="T6" fmla="*/ 496 w 1168"/>
              <a:gd name="T7" fmla="*/ 1584 h 1776"/>
              <a:gd name="T8" fmla="*/ 1168 w 1168"/>
              <a:gd name="T9" fmla="*/ 1776 h 1776"/>
              <a:gd name="T10" fmla="*/ 0 60000 65536"/>
              <a:gd name="T11" fmla="*/ 0 60000 65536"/>
              <a:gd name="T12" fmla="*/ 0 60000 65536"/>
              <a:gd name="T13" fmla="*/ 0 60000 65536"/>
              <a:gd name="T14" fmla="*/ 0 60000 65536"/>
              <a:gd name="T15" fmla="*/ 0 w 1168"/>
              <a:gd name="T16" fmla="*/ 0 h 1776"/>
              <a:gd name="T17" fmla="*/ 1168 w 1168"/>
              <a:gd name="T18" fmla="*/ 1776 h 1776"/>
            </a:gdLst>
            <a:ahLst/>
            <a:cxnLst>
              <a:cxn ang="T10">
                <a:pos x="T0" y="T1"/>
              </a:cxn>
              <a:cxn ang="T11">
                <a:pos x="T2" y="T3"/>
              </a:cxn>
              <a:cxn ang="T12">
                <a:pos x="T4" y="T5"/>
              </a:cxn>
              <a:cxn ang="T13">
                <a:pos x="T6" y="T7"/>
              </a:cxn>
              <a:cxn ang="T14">
                <a:pos x="T8" y="T9"/>
              </a:cxn>
            </a:cxnLst>
            <a:rect l="T15" t="T16" r="T17" b="T18"/>
            <a:pathLst>
              <a:path w="1168" h="1776">
                <a:moveTo>
                  <a:pt x="928" y="0"/>
                </a:moveTo>
                <a:cubicBezTo>
                  <a:pt x="464" y="332"/>
                  <a:pt x="0" y="664"/>
                  <a:pt x="16" y="816"/>
                </a:cubicBezTo>
                <a:cubicBezTo>
                  <a:pt x="32" y="968"/>
                  <a:pt x="944" y="784"/>
                  <a:pt x="1024" y="912"/>
                </a:cubicBezTo>
                <a:cubicBezTo>
                  <a:pt x="1104" y="1040"/>
                  <a:pt x="472" y="1440"/>
                  <a:pt x="496" y="1584"/>
                </a:cubicBezTo>
                <a:cubicBezTo>
                  <a:pt x="520" y="1728"/>
                  <a:pt x="844" y="1752"/>
                  <a:pt x="1168" y="1776"/>
                </a:cubicBezTo>
              </a:path>
            </a:pathLst>
          </a:custGeom>
          <a:noFill/>
          <a:ln w="9525">
            <a:solidFill>
              <a:schemeClr val="bg1"/>
            </a:solidFill>
            <a:round/>
            <a:headEnd type="none" w="med" len="med"/>
            <a:tailEnd type="triangle" w="med" len="med"/>
          </a:ln>
        </p:spPr>
        <p:txBody>
          <a:bodyPr wrap="none" anchor="ctr"/>
          <a:lstStyle/>
          <a:p>
            <a:endParaRPr lang="en-US"/>
          </a:p>
        </p:txBody>
      </p:sp>
      <p:sp>
        <p:nvSpPr>
          <p:cNvPr id="547869" name="Text Box 29"/>
          <p:cNvSpPr txBox="1">
            <a:spLocks noChangeArrowheads="1"/>
          </p:cNvSpPr>
          <p:nvPr/>
        </p:nvSpPr>
        <p:spPr bwMode="auto">
          <a:xfrm>
            <a:off x="663575" y="3160713"/>
            <a:ext cx="958850" cy="366712"/>
          </a:xfrm>
          <a:prstGeom prst="rect">
            <a:avLst/>
          </a:prstGeom>
          <a:noFill/>
          <a:ln w="9525">
            <a:noFill/>
            <a:miter lim="800000"/>
            <a:headEnd/>
            <a:tailEnd/>
          </a:ln>
        </p:spPr>
        <p:txBody>
          <a:bodyPr wrap="none">
            <a:spAutoFit/>
          </a:bodyPr>
          <a:lstStyle/>
          <a:p>
            <a:r>
              <a:rPr lang="en-NZ">
                <a:solidFill>
                  <a:schemeClr val="bg1"/>
                </a:solidFill>
              </a:rPr>
              <a:t>Sample</a:t>
            </a:r>
          </a:p>
        </p:txBody>
      </p:sp>
      <p:graphicFrame>
        <p:nvGraphicFramePr>
          <p:cNvPr id="547870" name="Object 30"/>
          <p:cNvGraphicFramePr>
            <a:graphicFrameLocks noChangeAspect="1"/>
          </p:cNvGraphicFramePr>
          <p:nvPr>
            <p:ph sz="half" idx="2"/>
          </p:nvPr>
        </p:nvGraphicFramePr>
        <p:xfrm>
          <a:off x="3021013" y="6378575"/>
          <a:ext cx="2127250" cy="377825"/>
        </p:xfrm>
        <a:graphic>
          <a:graphicData uri="http://schemas.openxmlformats.org/presentationml/2006/ole">
            <p:oleObj spid="_x0000_s1026" name="Equation" r:id="rId5" imgW="1143000" imgH="203040" progId="Equation.DSMT4">
              <p:embed/>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7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547849"/>
                                        </p:tgtEl>
                                        <p:attrNameLst>
                                          <p:attrName>style.visibility</p:attrName>
                                        </p:attrNameLst>
                                      </p:cBhvr>
                                      <p:to>
                                        <p:strVal val="visible"/>
                                      </p:to>
                                    </p:set>
                                    <p:anim calcmode="lin" valueType="num">
                                      <p:cBhvr additive="base">
                                        <p:cTn id="16" dur="500" fill="hold"/>
                                        <p:tgtEl>
                                          <p:spTgt spid="547849"/>
                                        </p:tgtEl>
                                        <p:attrNameLst>
                                          <p:attrName>ppt_x</p:attrName>
                                        </p:attrNameLst>
                                      </p:cBhvr>
                                      <p:tavLst>
                                        <p:tav tm="0">
                                          <p:val>
                                            <p:strVal val="1+#ppt_w/2"/>
                                          </p:val>
                                        </p:tav>
                                        <p:tav tm="100000">
                                          <p:val>
                                            <p:strVal val="#ppt_x"/>
                                          </p:val>
                                        </p:tav>
                                      </p:tavLst>
                                    </p:anim>
                                    <p:anim calcmode="lin" valueType="num">
                                      <p:cBhvr additive="base">
                                        <p:cTn id="17" dur="500" fill="hold"/>
                                        <p:tgtEl>
                                          <p:spTgt spid="54784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547850"/>
                                        </p:tgtEl>
                                        <p:attrNameLst>
                                          <p:attrName>style.visibility</p:attrName>
                                        </p:attrNameLst>
                                      </p:cBhvr>
                                      <p:to>
                                        <p:strVal val="visible"/>
                                      </p:to>
                                    </p:set>
                                    <p:anim calcmode="lin" valueType="num">
                                      <p:cBhvr>
                                        <p:cTn id="22" dur="500" fill="hold"/>
                                        <p:tgtEl>
                                          <p:spTgt spid="547850"/>
                                        </p:tgtEl>
                                        <p:attrNameLst>
                                          <p:attrName>ppt_x</p:attrName>
                                        </p:attrNameLst>
                                      </p:cBhvr>
                                      <p:tavLst>
                                        <p:tav tm="0">
                                          <p:val>
                                            <p:strVal val="#ppt_x"/>
                                          </p:val>
                                        </p:tav>
                                        <p:tav tm="100000">
                                          <p:val>
                                            <p:strVal val="#ppt_x"/>
                                          </p:val>
                                        </p:tav>
                                      </p:tavLst>
                                    </p:anim>
                                    <p:anim calcmode="lin" valueType="num">
                                      <p:cBhvr>
                                        <p:cTn id="23" dur="500" fill="hold"/>
                                        <p:tgtEl>
                                          <p:spTgt spid="547850"/>
                                        </p:tgtEl>
                                        <p:attrNameLst>
                                          <p:attrName>ppt_y</p:attrName>
                                        </p:attrNameLst>
                                      </p:cBhvr>
                                      <p:tavLst>
                                        <p:tav tm="0">
                                          <p:val>
                                            <p:strVal val="#ppt_y-#ppt_h/2"/>
                                          </p:val>
                                        </p:tav>
                                        <p:tav tm="100000">
                                          <p:val>
                                            <p:strVal val="#ppt_y"/>
                                          </p:val>
                                        </p:tav>
                                      </p:tavLst>
                                    </p:anim>
                                    <p:anim calcmode="lin" valueType="num">
                                      <p:cBhvr>
                                        <p:cTn id="24" dur="500" fill="hold"/>
                                        <p:tgtEl>
                                          <p:spTgt spid="547850"/>
                                        </p:tgtEl>
                                        <p:attrNameLst>
                                          <p:attrName>ppt_w</p:attrName>
                                        </p:attrNameLst>
                                      </p:cBhvr>
                                      <p:tavLst>
                                        <p:tav tm="0">
                                          <p:val>
                                            <p:strVal val="#ppt_w"/>
                                          </p:val>
                                        </p:tav>
                                        <p:tav tm="100000">
                                          <p:val>
                                            <p:strVal val="#ppt_w"/>
                                          </p:val>
                                        </p:tav>
                                      </p:tavLst>
                                    </p:anim>
                                    <p:anim calcmode="lin" valueType="num">
                                      <p:cBhvr>
                                        <p:cTn id="25" dur="500" fill="hold"/>
                                        <p:tgtEl>
                                          <p:spTgt spid="547850"/>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54785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54785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47869"/>
                                        </p:tgtEl>
                                        <p:attrNameLst>
                                          <p:attrName>style.visibility</p:attrName>
                                        </p:attrNameLst>
                                      </p:cBhvr>
                                      <p:to>
                                        <p:strVal val="visible"/>
                                      </p:to>
                                    </p:set>
                                    <p:anim calcmode="lin" valueType="num">
                                      <p:cBhvr additive="base">
                                        <p:cTn id="38" dur="500" fill="hold"/>
                                        <p:tgtEl>
                                          <p:spTgt spid="547869"/>
                                        </p:tgtEl>
                                        <p:attrNameLst>
                                          <p:attrName>ppt_x</p:attrName>
                                        </p:attrNameLst>
                                      </p:cBhvr>
                                      <p:tavLst>
                                        <p:tav tm="0">
                                          <p:val>
                                            <p:strVal val="#ppt_x"/>
                                          </p:val>
                                        </p:tav>
                                        <p:tav tm="100000">
                                          <p:val>
                                            <p:strVal val="#ppt_x"/>
                                          </p:val>
                                        </p:tav>
                                      </p:tavLst>
                                    </p:anim>
                                    <p:anim calcmode="lin" valueType="num">
                                      <p:cBhvr additive="base">
                                        <p:cTn id="39" dur="500" fill="hold"/>
                                        <p:tgtEl>
                                          <p:spTgt spid="54786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547868"/>
                                        </p:tgtEl>
                                        <p:attrNameLst>
                                          <p:attrName>style.visibility</p:attrName>
                                        </p:attrNameLst>
                                      </p:cBhvr>
                                      <p:to>
                                        <p:strVal val="visible"/>
                                      </p:to>
                                    </p:set>
                                    <p:animEffect transition="in" filter="wipe(up)">
                                      <p:cBhvr>
                                        <p:cTn id="44" dur="500"/>
                                        <p:tgtEl>
                                          <p:spTgt spid="547868"/>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ppt_x</p:attrName>
                                        </p:attrNameLst>
                                      </p:cBhvr>
                                      <p:tavLst>
                                        <p:tav tm="0">
                                          <p:val>
                                            <p:strVal val="#ppt_x"/>
                                          </p:val>
                                        </p:tav>
                                        <p:tav tm="100000">
                                          <p:val>
                                            <p:strVal val="#ppt_x"/>
                                          </p:val>
                                        </p:tav>
                                      </p:tavLst>
                                    </p:anim>
                                    <p:anim calcmode="lin" valueType="num">
                                      <p:cBhvr>
                                        <p:cTn id="50" dur="500" fill="hold"/>
                                        <p:tgtEl>
                                          <p:spTgt spid="3"/>
                                        </p:tgtEl>
                                        <p:attrNameLst>
                                          <p:attrName>ppt_y</p:attrName>
                                        </p:attrNameLst>
                                      </p:cBhvr>
                                      <p:tavLst>
                                        <p:tav tm="0">
                                          <p:val>
                                            <p:strVal val="#ppt_y+#ppt_h/2"/>
                                          </p:val>
                                        </p:tav>
                                        <p:tav tm="100000">
                                          <p:val>
                                            <p:strVal val="#ppt_y"/>
                                          </p:val>
                                        </p:tav>
                                      </p:tavLst>
                                    </p:anim>
                                    <p:anim calcmode="lin" valueType="num">
                                      <p:cBhvr>
                                        <p:cTn id="51" dur="500" fill="hold"/>
                                        <p:tgtEl>
                                          <p:spTgt spid="3"/>
                                        </p:tgtEl>
                                        <p:attrNameLst>
                                          <p:attrName>ppt_w</p:attrName>
                                        </p:attrNameLst>
                                      </p:cBhvr>
                                      <p:tavLst>
                                        <p:tav tm="0">
                                          <p:val>
                                            <p:strVal val="#ppt_w"/>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547859"/>
                                        </p:tgtEl>
                                        <p:attrNameLst>
                                          <p:attrName>style.visibility</p:attrName>
                                        </p:attrNameLst>
                                      </p:cBhvr>
                                      <p:to>
                                        <p:strVal val="visible"/>
                                      </p:to>
                                    </p:set>
                                    <p:animEffect transition="in" filter="wipe(up)">
                                      <p:cBhvr>
                                        <p:cTn id="57" dur="500"/>
                                        <p:tgtEl>
                                          <p:spTgt spid="547859"/>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547870"/>
                                        </p:tgtEl>
                                        <p:attrNameLst>
                                          <p:attrName>style.visibility</p:attrName>
                                        </p:attrNameLst>
                                      </p:cBhvr>
                                      <p:to>
                                        <p:strVal val="visible"/>
                                      </p:to>
                                    </p:set>
                                    <p:anim calcmode="lin" valueType="num">
                                      <p:cBhvr additive="base">
                                        <p:cTn id="62" dur="500" fill="hold"/>
                                        <p:tgtEl>
                                          <p:spTgt spid="547870"/>
                                        </p:tgtEl>
                                        <p:attrNameLst>
                                          <p:attrName>ppt_x</p:attrName>
                                        </p:attrNameLst>
                                      </p:cBhvr>
                                      <p:tavLst>
                                        <p:tav tm="0">
                                          <p:val>
                                            <p:strVal val="0-#ppt_w/2"/>
                                          </p:val>
                                        </p:tav>
                                        <p:tav tm="100000">
                                          <p:val>
                                            <p:strVal val="#ppt_x"/>
                                          </p:val>
                                        </p:tav>
                                      </p:tavLst>
                                    </p:anim>
                                    <p:anim calcmode="lin" valueType="num">
                                      <p:cBhvr additive="base">
                                        <p:cTn id="63" dur="500" fill="hold"/>
                                        <p:tgtEl>
                                          <p:spTgt spid="547870"/>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up)">
                                      <p:cBhvr>
                                        <p:cTn id="68" dur="5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499"/>
                                          </p:stCondLst>
                                        </p:cTn>
                                        <p:tgtEl>
                                          <p:spTgt spid="547861"/>
                                        </p:tgtEl>
                                        <p:attrNameLst>
                                          <p:attrName>style.visibility</p:attrName>
                                        </p:attrNameLst>
                                      </p:cBhvr>
                                      <p:to>
                                        <p:strVal val="visible"/>
                                      </p:to>
                                    </p:set>
                                  </p:childTnLst>
                                </p:cTn>
                              </p:par>
                            </p:childTnLst>
                          </p:cTn>
                        </p:par>
                        <p:par>
                          <p:cTn id="73" fill="hold">
                            <p:stCondLst>
                              <p:cond delay="500"/>
                            </p:stCondLst>
                            <p:childTnLst>
                              <p:par>
                                <p:cTn id="74" presetID="1" presetClass="entr" presetSubtype="0" fill="hold" grpId="0" nodeType="afterEffect">
                                  <p:stCondLst>
                                    <p:cond delay="0"/>
                                  </p:stCondLst>
                                  <p:childTnLst>
                                    <p:set>
                                      <p:cBhvr>
                                        <p:cTn id="75" dur="1" fill="hold">
                                          <p:stCondLst>
                                            <p:cond delay="499"/>
                                          </p:stCondLst>
                                        </p:cTn>
                                        <p:tgtEl>
                                          <p:spTgt spid="547862"/>
                                        </p:tgtEl>
                                        <p:attrNameLst>
                                          <p:attrName>style.visibility</p:attrName>
                                        </p:attrNameLst>
                                      </p:cBhvr>
                                      <p:to>
                                        <p:strVal val="visible"/>
                                      </p:to>
                                    </p:set>
                                  </p:childTnLst>
                                </p:cTn>
                              </p:par>
                            </p:childTnLst>
                          </p:cTn>
                        </p:par>
                        <p:par>
                          <p:cTn id="76" fill="hold">
                            <p:stCondLst>
                              <p:cond delay="1000"/>
                            </p:stCondLst>
                            <p:childTnLst>
                              <p:par>
                                <p:cTn id="77" presetID="1" presetClass="entr" presetSubtype="0" fill="hold" grpId="0" nodeType="afterEffect">
                                  <p:stCondLst>
                                    <p:cond delay="0"/>
                                  </p:stCondLst>
                                  <p:childTnLst>
                                    <p:set>
                                      <p:cBhvr>
                                        <p:cTn id="78" dur="1" fill="hold">
                                          <p:stCondLst>
                                            <p:cond delay="499"/>
                                          </p:stCondLst>
                                        </p:cTn>
                                        <p:tgtEl>
                                          <p:spTgt spid="547864"/>
                                        </p:tgtEl>
                                        <p:attrNameLst>
                                          <p:attrName>style.visibility</p:attrName>
                                        </p:attrNameLst>
                                      </p:cBhvr>
                                      <p:to>
                                        <p:strVal val="visible"/>
                                      </p:to>
                                    </p:set>
                                  </p:childTnLst>
                                </p:cTn>
                              </p:par>
                            </p:childTnLst>
                          </p:cTn>
                        </p:par>
                        <p:par>
                          <p:cTn id="79" fill="hold">
                            <p:stCondLst>
                              <p:cond delay="1500"/>
                            </p:stCondLst>
                            <p:childTnLst>
                              <p:par>
                                <p:cTn id="80" presetID="1" presetClass="entr" presetSubtype="0" fill="hold" grpId="0" nodeType="afterEffect">
                                  <p:stCondLst>
                                    <p:cond delay="0"/>
                                  </p:stCondLst>
                                  <p:childTnLst>
                                    <p:set>
                                      <p:cBhvr>
                                        <p:cTn id="81" dur="1" fill="hold">
                                          <p:stCondLst>
                                            <p:cond delay="499"/>
                                          </p:stCondLst>
                                        </p:cTn>
                                        <p:tgtEl>
                                          <p:spTgt spid="547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2" grpId="0" animBg="1"/>
      <p:bldP spid="547849" grpId="0"/>
      <p:bldP spid="547850" grpId="0" animBg="1"/>
      <p:bldP spid="547851" grpId="0" autoUpdateAnimBg="0"/>
      <p:bldP spid="547852" grpId="0" animBg="1"/>
      <p:bldP spid="547859" grpId="0" animBg="1"/>
      <p:bldP spid="547861" grpId="0" animBg="1"/>
      <p:bldP spid="547862" grpId="0" animBg="1"/>
      <p:bldP spid="547863" grpId="0" autoUpdateAnimBg="0"/>
      <p:bldP spid="547864" grpId="0" animBg="1"/>
      <p:bldP spid="547868" grpId="0" animBg="1"/>
      <p:bldP spid="547869"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628775" y="331788"/>
            <a:ext cx="7107238" cy="455612"/>
          </a:xfrm>
          <a:noFill/>
        </p:spPr>
        <p:txBody>
          <a:bodyPr/>
          <a:lstStyle/>
          <a:p>
            <a:pPr eaLnBrk="1" hangingPunct="1"/>
            <a:r>
              <a:rPr lang="en-US" smtClean="0"/>
              <a:t>Margin of error</a:t>
            </a:r>
          </a:p>
        </p:txBody>
      </p:sp>
      <p:sp>
        <p:nvSpPr>
          <p:cNvPr id="543747" name="Rectangle 3"/>
          <p:cNvSpPr>
            <a:spLocks noGrp="1" noChangeArrowheads="1"/>
          </p:cNvSpPr>
          <p:nvPr>
            <p:ph type="body" idx="1"/>
          </p:nvPr>
        </p:nvSpPr>
        <p:spPr>
          <a:xfrm>
            <a:off x="684213" y="1125538"/>
            <a:ext cx="7772400" cy="5410200"/>
          </a:xfrm>
          <a:noFill/>
        </p:spPr>
        <p:txBody>
          <a:bodyPr/>
          <a:lstStyle/>
          <a:p>
            <a:pPr eaLnBrk="1" hangingPunct="1"/>
            <a:r>
              <a:rPr lang="en-US" smtClean="0"/>
              <a:t>A </a:t>
            </a:r>
            <a:r>
              <a:rPr lang="en-US" b="1" smtClean="0"/>
              <a:t>margin of error</a:t>
            </a:r>
            <a:r>
              <a:rPr lang="en-US" smtClean="0"/>
              <a:t> of 3% means that over the long run, 95% of the samples would give results within plus or minus 3% of the truth.  5% of the time the error would be greater</a:t>
            </a:r>
          </a:p>
          <a:p>
            <a:pPr eaLnBrk="1" hangingPunct="1"/>
            <a:r>
              <a:rPr lang="en-US" smtClean="0"/>
              <a:t>Quick method to calculate MOE for a proportion from a </a:t>
            </a:r>
            <a:r>
              <a:rPr lang="en-US" u="sng" smtClean="0"/>
              <a:t>simple random sample</a:t>
            </a:r>
            <a:r>
              <a:rPr lang="en-US" smtClean="0"/>
              <a:t>:</a:t>
            </a:r>
          </a:p>
        </p:txBody>
      </p:sp>
      <p:graphicFrame>
        <p:nvGraphicFramePr>
          <p:cNvPr id="543748" name="Object 4"/>
          <p:cNvGraphicFramePr>
            <a:graphicFrameLocks noChangeAspect="1"/>
          </p:cNvGraphicFramePr>
          <p:nvPr/>
        </p:nvGraphicFramePr>
        <p:xfrm>
          <a:off x="2700338" y="4508500"/>
          <a:ext cx="3581400" cy="952500"/>
        </p:xfrm>
        <a:graphic>
          <a:graphicData uri="http://schemas.openxmlformats.org/presentationml/2006/ole">
            <p:oleObj spid="_x0000_s2050" name="Equation" r:id="rId5" imgW="3581280" imgH="952200" progId="Equation.3">
              <p:embed/>
            </p:oleObj>
          </a:graphicData>
        </a:graphic>
      </p:graphicFrame>
      <p:sp>
        <p:nvSpPr>
          <p:cNvPr id="543749" name="Text Box 5"/>
          <p:cNvSpPr txBox="1">
            <a:spLocks noChangeArrowheads="1"/>
          </p:cNvSpPr>
          <p:nvPr/>
        </p:nvSpPr>
        <p:spPr bwMode="auto">
          <a:xfrm>
            <a:off x="2195513" y="5805488"/>
            <a:ext cx="4953000" cy="519112"/>
          </a:xfrm>
          <a:prstGeom prst="rect">
            <a:avLst/>
          </a:prstGeom>
          <a:solidFill>
            <a:schemeClr val="bg1"/>
          </a:solidFill>
          <a:ln w="9525">
            <a:noFill/>
            <a:miter lim="800000"/>
            <a:headEnd/>
            <a:tailEnd/>
          </a:ln>
        </p:spPr>
        <p:txBody>
          <a:bodyPr>
            <a:spAutoFit/>
          </a:bodyPr>
          <a:lstStyle/>
          <a:p>
            <a:pPr>
              <a:spcBef>
                <a:spcPct val="50000"/>
              </a:spcBef>
            </a:pPr>
            <a:r>
              <a:rPr lang="en-US" sz="2800">
                <a:latin typeface="Times New Roman" pitchFamily="18" charset="0"/>
              </a:rPr>
              <a:t>where </a:t>
            </a:r>
            <a:r>
              <a:rPr lang="en-US" sz="2800" i="1">
                <a:latin typeface="Times New Roman" pitchFamily="18" charset="0"/>
              </a:rPr>
              <a:t>n</a:t>
            </a:r>
            <a:r>
              <a:rPr lang="en-US" sz="2800">
                <a:latin typeface="Times New Roman" pitchFamily="18" charset="0"/>
              </a:rPr>
              <a:t> is the sample size.</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3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43748"/>
                                        </p:tgtEl>
                                        <p:attrNameLst>
                                          <p:attrName>style.visibility</p:attrName>
                                        </p:attrNameLst>
                                      </p:cBhvr>
                                      <p:to>
                                        <p:strVal val="visible"/>
                                      </p:to>
                                    </p:set>
                                    <p:anim calcmode="lin" valueType="num">
                                      <p:cBhvr additive="base">
                                        <p:cTn id="15" dur="500" fill="hold"/>
                                        <p:tgtEl>
                                          <p:spTgt spid="543748"/>
                                        </p:tgtEl>
                                        <p:attrNameLst>
                                          <p:attrName>ppt_x</p:attrName>
                                        </p:attrNameLst>
                                      </p:cBhvr>
                                      <p:tavLst>
                                        <p:tav tm="0">
                                          <p:val>
                                            <p:strVal val="#ppt_x"/>
                                          </p:val>
                                        </p:tav>
                                        <p:tav tm="100000">
                                          <p:val>
                                            <p:strVal val="#ppt_x"/>
                                          </p:val>
                                        </p:tav>
                                      </p:tavLst>
                                    </p:anim>
                                    <p:anim calcmode="lin" valueType="num">
                                      <p:cBhvr additive="base">
                                        <p:cTn id="16" dur="500" fill="hold"/>
                                        <p:tgtEl>
                                          <p:spTgt spid="5437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43749"/>
                                        </p:tgtEl>
                                        <p:attrNameLst>
                                          <p:attrName>style.visibility</p:attrName>
                                        </p:attrNameLst>
                                      </p:cBhvr>
                                      <p:to>
                                        <p:strVal val="visible"/>
                                      </p:to>
                                    </p:set>
                                    <p:anim calcmode="lin" valueType="num">
                                      <p:cBhvr additive="base">
                                        <p:cTn id="19" dur="500" fill="hold"/>
                                        <p:tgtEl>
                                          <p:spTgt spid="543749"/>
                                        </p:tgtEl>
                                        <p:attrNameLst>
                                          <p:attrName>ppt_x</p:attrName>
                                        </p:attrNameLst>
                                      </p:cBhvr>
                                      <p:tavLst>
                                        <p:tav tm="0">
                                          <p:val>
                                            <p:strVal val="#ppt_x"/>
                                          </p:val>
                                        </p:tav>
                                        <p:tav tm="100000">
                                          <p:val>
                                            <p:strVal val="#ppt_x"/>
                                          </p:val>
                                        </p:tav>
                                      </p:tavLst>
                                    </p:anim>
                                    <p:anim calcmode="lin" valueType="num">
                                      <p:cBhvr additive="base">
                                        <p:cTn id="20" dur="500" fill="hold"/>
                                        <p:tgtEl>
                                          <p:spTgt spid="543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build="p"/>
      <p:bldP spid="543749"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AU" smtClean="0"/>
              <a:t>Sampling errors </a:t>
            </a:r>
          </a:p>
        </p:txBody>
      </p:sp>
      <p:sp>
        <p:nvSpPr>
          <p:cNvPr id="545795" name="Rectangle 3"/>
          <p:cNvSpPr>
            <a:spLocks noGrp="1" noChangeArrowheads="1"/>
          </p:cNvSpPr>
          <p:nvPr>
            <p:ph type="body" sz="half" idx="1"/>
          </p:nvPr>
        </p:nvSpPr>
        <p:spPr>
          <a:xfrm>
            <a:off x="611188" y="1484313"/>
            <a:ext cx="7993062" cy="4997450"/>
          </a:xfrm>
        </p:spPr>
        <p:txBody>
          <a:bodyPr/>
          <a:lstStyle/>
          <a:p>
            <a:pPr eaLnBrk="1" hangingPunct="1">
              <a:lnSpc>
                <a:spcPct val="80000"/>
              </a:lnSpc>
            </a:pPr>
            <a:r>
              <a:rPr lang="en-AU" smtClean="0"/>
              <a:t>This does not address the issue of whether people cooperate with the survey, or if the questions are understood, or if any other methodological issue exists.</a:t>
            </a:r>
          </a:p>
          <a:p>
            <a:pPr lvl="1" eaLnBrk="1" hangingPunct="1">
              <a:lnSpc>
                <a:spcPct val="80000"/>
              </a:lnSpc>
            </a:pPr>
            <a:r>
              <a:rPr lang="en-AU" smtClean="0"/>
              <a:t>The sampling error is only the portion of the potential error in a survey introduced by using a sample rather than interviewing the entire population</a:t>
            </a:r>
            <a:r>
              <a:rPr lang="en-AU" sz="2400" smtClean="0"/>
              <a:t> </a:t>
            </a:r>
          </a:p>
        </p:txBody>
      </p:sp>
      <p:pic>
        <p:nvPicPr>
          <p:cNvPr id="545796" name="Picture 4" descr="sampst1">
            <a:hlinkClick r:id="rId4"/>
          </p:cNvPr>
          <p:cNvPicPr>
            <a:picLocks noChangeAspect="1" noChangeArrowheads="1"/>
          </p:cNvPicPr>
          <p:nvPr>
            <p:ph sz="half" idx="2"/>
          </p:nvPr>
        </p:nvPicPr>
        <p:blipFill>
          <a:blip r:embed="rId5" cstate="print"/>
          <a:srcRect/>
          <a:stretch>
            <a:fillRect/>
          </a:stretch>
        </p:blipFill>
        <p:spPr>
          <a:xfrm>
            <a:off x="5508625" y="4508500"/>
            <a:ext cx="1976438" cy="2009775"/>
          </a:xfr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5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45796"/>
                                        </p:tgtEl>
                                        <p:attrNameLst>
                                          <p:attrName>style.visibility</p:attrName>
                                        </p:attrNameLst>
                                      </p:cBhvr>
                                      <p:to>
                                        <p:strVal val="visible"/>
                                      </p:to>
                                    </p:set>
                                    <p:anim calcmode="lin" valueType="num">
                                      <p:cBhvr>
                                        <p:cTn id="15" dur="1000" fill="hold"/>
                                        <p:tgtEl>
                                          <p:spTgt spid="545796"/>
                                        </p:tgtEl>
                                        <p:attrNameLst>
                                          <p:attrName>ppt_w</p:attrName>
                                        </p:attrNameLst>
                                      </p:cBhvr>
                                      <p:tavLst>
                                        <p:tav tm="0">
                                          <p:val>
                                            <p:fltVal val="0"/>
                                          </p:val>
                                        </p:tav>
                                        <p:tav tm="100000">
                                          <p:val>
                                            <p:strVal val="#ppt_w"/>
                                          </p:val>
                                        </p:tav>
                                      </p:tavLst>
                                    </p:anim>
                                    <p:anim calcmode="lin" valueType="num">
                                      <p:cBhvr>
                                        <p:cTn id="16" dur="1000" fill="hold"/>
                                        <p:tgtEl>
                                          <p:spTgt spid="545796"/>
                                        </p:tgtEl>
                                        <p:attrNameLst>
                                          <p:attrName>ppt_h</p:attrName>
                                        </p:attrNameLst>
                                      </p:cBhvr>
                                      <p:tavLst>
                                        <p:tav tm="0">
                                          <p:val>
                                            <p:fltVal val="0"/>
                                          </p:val>
                                        </p:tav>
                                        <p:tav tm="100000">
                                          <p:val>
                                            <p:strVal val="#ppt_h"/>
                                          </p:val>
                                        </p:tav>
                                      </p:tavLst>
                                    </p:anim>
                                    <p:anim calcmode="lin" valueType="num">
                                      <p:cBhvr>
                                        <p:cTn id="17" dur="1000" fill="hold"/>
                                        <p:tgtEl>
                                          <p:spTgt spid="54579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457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5"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p:txBody>
          <a:bodyPr/>
          <a:lstStyle/>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NZ" smtClean="0"/>
              <a:t>Example: One News Colmar Brunton Poll</a:t>
            </a:r>
            <a:endParaRPr lang="en-AU" smtClean="0"/>
          </a:p>
        </p:txBody>
      </p:sp>
      <p:pic>
        <p:nvPicPr>
          <p:cNvPr id="73731" name="Picture 11"/>
          <p:cNvPicPr>
            <a:picLocks noChangeAspect="1" noChangeArrowheads="1"/>
          </p:cNvPicPr>
          <p:nvPr/>
        </p:nvPicPr>
        <p:blipFill>
          <a:blip r:embed="rId4" cstate="print"/>
          <a:srcRect/>
          <a:stretch>
            <a:fillRect/>
          </a:stretch>
        </p:blipFill>
        <p:spPr bwMode="auto">
          <a:xfrm>
            <a:off x="755650" y="1700213"/>
            <a:ext cx="8181975" cy="48863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NZ" smtClean="0"/>
              <a:t>Example: One News Colmar Brunton Poll</a:t>
            </a:r>
            <a:endParaRPr lang="en-AU" smtClean="0"/>
          </a:p>
        </p:txBody>
      </p:sp>
      <p:sp>
        <p:nvSpPr>
          <p:cNvPr id="74755" name="Rectangle 3"/>
          <p:cNvSpPr>
            <a:spLocks noGrp="1" noChangeArrowheads="1"/>
          </p:cNvSpPr>
          <p:nvPr>
            <p:ph type="body" idx="1"/>
          </p:nvPr>
        </p:nvSpPr>
        <p:spPr>
          <a:xfrm>
            <a:off x="539750" y="1557338"/>
            <a:ext cx="8281988" cy="5300662"/>
          </a:xfrm>
        </p:spPr>
        <p:txBody>
          <a:bodyPr/>
          <a:lstStyle/>
          <a:p>
            <a:pPr eaLnBrk="1" hangingPunct="1"/>
            <a:r>
              <a:rPr lang="en-AU" sz="3200" b="1" smtClean="0"/>
              <a:t>MOE</a:t>
            </a:r>
            <a:r>
              <a:rPr lang="en-AU" sz="3200" smtClean="0"/>
              <a:t>:	Based on the total sample of </a:t>
            </a:r>
            <a:r>
              <a:rPr lang="en-AU" sz="3200" u="sng" smtClean="0">
                <a:solidFill>
                  <a:schemeClr val="bg1"/>
                </a:solidFill>
              </a:rPr>
              <a:t>1000</a:t>
            </a:r>
            <a:r>
              <a:rPr lang="en-AU" sz="3200" smtClean="0">
                <a:solidFill>
                  <a:schemeClr val="bg1"/>
                </a:solidFill>
              </a:rPr>
              <a:t> Eligible Voters, the maximum sampling error estimated is plus or minus </a:t>
            </a:r>
            <a:r>
              <a:rPr lang="en-AU" sz="3200" u="sng" smtClean="0">
                <a:solidFill>
                  <a:schemeClr val="bg1"/>
                </a:solidFill>
              </a:rPr>
              <a:t>3.2</a:t>
            </a:r>
            <a:r>
              <a:rPr lang="en-AU" sz="3200" smtClean="0">
                <a:solidFill>
                  <a:schemeClr val="bg1"/>
                </a:solidFill>
              </a:rPr>
              <a:t>%, expressed</a:t>
            </a:r>
            <a:r>
              <a:rPr lang="en-AU" sz="3200" smtClean="0"/>
              <a:t> at the 95% confidence level</a:t>
            </a:r>
          </a:p>
          <a:p>
            <a:pPr eaLnBrk="1" hangingPunct="1"/>
            <a:r>
              <a:rPr lang="en-AU" sz="3200" smtClean="0"/>
              <a:t>Looking for a difference between parties at any point in time</a:t>
            </a:r>
          </a:p>
          <a:p>
            <a:pPr eaLnBrk="1" hangingPunct="1"/>
            <a:r>
              <a:rPr lang="en-AU" sz="3200" smtClean="0"/>
              <a:t>Needs to be a difference of 2xMOE % =6.4%</a:t>
            </a:r>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NZ" smtClean="0"/>
              <a:t>Example: One News Colmar Brunton Poll</a:t>
            </a:r>
            <a:endParaRPr lang="en-AU" smtClean="0"/>
          </a:p>
        </p:txBody>
      </p:sp>
      <p:pic>
        <p:nvPicPr>
          <p:cNvPr id="75779" name="Picture 4"/>
          <p:cNvPicPr>
            <a:picLocks noChangeAspect="1" noChangeArrowheads="1"/>
          </p:cNvPicPr>
          <p:nvPr/>
        </p:nvPicPr>
        <p:blipFill>
          <a:blip r:embed="rId4" cstate="print"/>
          <a:srcRect/>
          <a:stretch>
            <a:fillRect/>
          </a:stretch>
        </p:blipFill>
        <p:spPr bwMode="auto">
          <a:xfrm>
            <a:off x="611188" y="1484313"/>
            <a:ext cx="8181975" cy="48863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NZ" smtClean="0"/>
              <a:t>Meanwhile, in the US, Bush and approval</a:t>
            </a:r>
          </a:p>
        </p:txBody>
      </p:sp>
      <p:sp>
        <p:nvSpPr>
          <p:cNvPr id="76803" name="Rectangle 6"/>
          <p:cNvSpPr>
            <a:spLocks noGrp="1" noChangeArrowheads="1" noTextEdit="1"/>
          </p:cNvSpPr>
          <p:nvPr>
            <p:ph type="clipArt" sz="half" idx="1"/>
          </p:nvPr>
        </p:nvSpPr>
        <p:spPr/>
      </p:sp>
      <p:pic>
        <p:nvPicPr>
          <p:cNvPr id="783372" name="Picture 12" descr="zFacts-Bush-approval-rating"/>
          <p:cNvPicPr>
            <a:picLocks noChangeAspect="1" noChangeArrowheads="1"/>
          </p:cNvPicPr>
          <p:nvPr/>
        </p:nvPicPr>
        <p:blipFill>
          <a:blip r:embed="rId4" cstate="print"/>
          <a:srcRect/>
          <a:stretch>
            <a:fillRect/>
          </a:stretch>
        </p:blipFill>
        <p:spPr bwMode="auto">
          <a:xfrm>
            <a:off x="611188" y="1412875"/>
            <a:ext cx="6335712" cy="4813300"/>
          </a:xfrm>
          <a:prstGeom prst="rect">
            <a:avLst/>
          </a:prstGeom>
          <a:noFill/>
          <a:ln w="9525">
            <a:noFill/>
            <a:miter lim="800000"/>
            <a:headEnd/>
            <a:tailEnd/>
          </a:ln>
        </p:spPr>
      </p:pic>
      <p:pic>
        <p:nvPicPr>
          <p:cNvPr id="783370" name="Picture 10" descr="Bush"/>
          <p:cNvPicPr>
            <a:picLocks noChangeAspect="1" noChangeArrowheads="1"/>
          </p:cNvPicPr>
          <p:nvPr/>
        </p:nvPicPr>
        <p:blipFill>
          <a:blip r:embed="rId5" cstate="print"/>
          <a:srcRect/>
          <a:stretch>
            <a:fillRect/>
          </a:stretch>
        </p:blipFill>
        <p:spPr bwMode="auto">
          <a:xfrm>
            <a:off x="684213" y="1196975"/>
            <a:ext cx="7632700" cy="54070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3372"/>
                                        </p:tgtEl>
                                        <p:attrNameLst>
                                          <p:attrName>style.visibility</p:attrName>
                                        </p:attrNameLst>
                                      </p:cBhvr>
                                      <p:to>
                                        <p:strVal val="visible"/>
                                      </p:to>
                                    </p:set>
                                    <p:anim calcmode="lin" valueType="num">
                                      <p:cBhvr additive="base">
                                        <p:cTn id="7" dur="500" fill="hold"/>
                                        <p:tgtEl>
                                          <p:spTgt spid="783372"/>
                                        </p:tgtEl>
                                        <p:attrNameLst>
                                          <p:attrName>ppt_x</p:attrName>
                                        </p:attrNameLst>
                                      </p:cBhvr>
                                      <p:tavLst>
                                        <p:tav tm="0">
                                          <p:val>
                                            <p:strVal val="#ppt_x"/>
                                          </p:val>
                                        </p:tav>
                                        <p:tav tm="100000">
                                          <p:val>
                                            <p:strVal val="#ppt_x"/>
                                          </p:val>
                                        </p:tav>
                                      </p:tavLst>
                                    </p:anim>
                                    <p:anim calcmode="lin" valueType="num">
                                      <p:cBhvr additive="base">
                                        <p:cTn id="8" dur="500" fill="hold"/>
                                        <p:tgtEl>
                                          <p:spTgt spid="7833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83372"/>
                                        </p:tgtEl>
                                        <p:attrNameLst>
                                          <p:attrName>ppt_x</p:attrName>
                                        </p:attrNameLst>
                                      </p:cBhvr>
                                      <p:tavLst>
                                        <p:tav tm="0">
                                          <p:val>
                                            <p:strVal val="ppt_x"/>
                                          </p:val>
                                        </p:tav>
                                        <p:tav tm="100000">
                                          <p:val>
                                            <p:strVal val="ppt_x"/>
                                          </p:val>
                                        </p:tav>
                                      </p:tavLst>
                                    </p:anim>
                                    <p:anim calcmode="lin" valueType="num">
                                      <p:cBhvr additive="base">
                                        <p:cTn id="13" dur="500"/>
                                        <p:tgtEl>
                                          <p:spTgt spid="783372"/>
                                        </p:tgtEl>
                                        <p:attrNameLst>
                                          <p:attrName>ppt_y</p:attrName>
                                        </p:attrNameLst>
                                      </p:cBhvr>
                                      <p:tavLst>
                                        <p:tav tm="0">
                                          <p:val>
                                            <p:strVal val="ppt_y"/>
                                          </p:val>
                                        </p:tav>
                                        <p:tav tm="100000">
                                          <p:val>
                                            <p:strVal val="1+ppt_h/2"/>
                                          </p:val>
                                        </p:tav>
                                      </p:tavLst>
                                    </p:anim>
                                    <p:set>
                                      <p:cBhvr>
                                        <p:cTn id="14" dur="1" fill="hold">
                                          <p:stCondLst>
                                            <p:cond delay="499"/>
                                          </p:stCondLst>
                                        </p:cTn>
                                        <p:tgtEl>
                                          <p:spTgt spid="78337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3370"/>
                                        </p:tgtEl>
                                        <p:attrNameLst>
                                          <p:attrName>style.visibility</p:attrName>
                                        </p:attrNameLst>
                                      </p:cBhvr>
                                      <p:to>
                                        <p:strVal val="visible"/>
                                      </p:to>
                                    </p:set>
                                    <p:anim calcmode="lin" valueType="num">
                                      <p:cBhvr additive="base">
                                        <p:cTn id="19" dur="500" fill="hold"/>
                                        <p:tgtEl>
                                          <p:spTgt spid="783370"/>
                                        </p:tgtEl>
                                        <p:attrNameLst>
                                          <p:attrName>ppt_x</p:attrName>
                                        </p:attrNameLst>
                                      </p:cBhvr>
                                      <p:tavLst>
                                        <p:tav tm="0">
                                          <p:val>
                                            <p:strVal val="#ppt_x"/>
                                          </p:val>
                                        </p:tav>
                                        <p:tav tm="100000">
                                          <p:val>
                                            <p:strVal val="#ppt_x"/>
                                          </p:val>
                                        </p:tav>
                                      </p:tavLst>
                                    </p:anim>
                                    <p:anim calcmode="lin" valueType="num">
                                      <p:cBhvr additive="base">
                                        <p:cTn id="20" dur="500" fill="hold"/>
                                        <p:tgtEl>
                                          <p:spTgt spid="783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NZ" smtClean="0"/>
              <a:t>Meanwhile, in the US, Bush and approval</a:t>
            </a:r>
          </a:p>
        </p:txBody>
      </p:sp>
      <p:sp>
        <p:nvSpPr>
          <p:cNvPr id="785412" name="Rectangle 4"/>
          <p:cNvSpPr>
            <a:spLocks noGrp="1" noChangeArrowheads="1"/>
          </p:cNvSpPr>
          <p:nvPr>
            <p:ph type="body" idx="1"/>
          </p:nvPr>
        </p:nvSpPr>
        <p:spPr/>
        <p:txBody>
          <a:bodyPr/>
          <a:lstStyle/>
          <a:p>
            <a:pPr eaLnBrk="1" hangingPunct="1">
              <a:lnSpc>
                <a:spcPct val="70000"/>
              </a:lnSpc>
            </a:pPr>
            <a:r>
              <a:rPr lang="en-NZ" smtClean="0"/>
              <a:t>This chart plots all the different polls (grey dots) at once; </a:t>
            </a:r>
          </a:p>
          <a:p>
            <a:pPr lvl="1" eaLnBrk="1" hangingPunct="1">
              <a:lnSpc>
                <a:spcPct val="70000"/>
              </a:lnSpc>
            </a:pPr>
            <a:r>
              <a:rPr lang="en-NZ" smtClean="0"/>
              <a:t>the blue line is the estimated approval rate over time </a:t>
            </a:r>
          </a:p>
          <a:p>
            <a:pPr lvl="1" eaLnBrk="1" hangingPunct="1">
              <a:lnSpc>
                <a:spcPct val="70000"/>
              </a:lnSpc>
            </a:pPr>
            <a:r>
              <a:rPr lang="en-NZ" smtClean="0"/>
              <a:t>while the scatter of grey dots provides an estimate of the reliability of the blue line  </a:t>
            </a:r>
          </a:p>
          <a:p>
            <a:pPr eaLnBrk="1" hangingPunct="1">
              <a:lnSpc>
                <a:spcPct val="70000"/>
              </a:lnSpc>
            </a:pPr>
            <a:r>
              <a:rPr lang="en-NZ" smtClean="0"/>
              <a:t>Different polls are different random samples of the population  </a:t>
            </a:r>
          </a:p>
          <a:p>
            <a:pPr eaLnBrk="1" hangingPunct="1">
              <a:lnSpc>
                <a:spcPct val="70000"/>
              </a:lnSpc>
            </a:pPr>
            <a:r>
              <a:rPr lang="en-NZ" smtClean="0"/>
              <a:t>Random sampling is not fool-proof; any one sample has a chance, albeit small, to poorly represent the population.  That's why the dots add greatly to the chart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5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54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54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54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54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2"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47813" y="188913"/>
            <a:ext cx="7772400" cy="681037"/>
          </a:xfrm>
          <a:noFill/>
        </p:spPr>
        <p:txBody>
          <a:bodyPr lIns="90488" tIns="44450" rIns="90488" bIns="44450"/>
          <a:lstStyle/>
          <a:p>
            <a:pPr eaLnBrk="1" hangingPunct="1"/>
            <a:r>
              <a:rPr lang="en-US" smtClean="0"/>
              <a:t>Non-sampling errors…</a:t>
            </a:r>
          </a:p>
        </p:txBody>
      </p:sp>
      <p:sp>
        <p:nvSpPr>
          <p:cNvPr id="528387" name="Rectangle 3"/>
          <p:cNvSpPr>
            <a:spLocks noGrp="1" noChangeArrowheads="1"/>
          </p:cNvSpPr>
          <p:nvPr>
            <p:ph type="body" idx="1"/>
          </p:nvPr>
        </p:nvSpPr>
        <p:spPr>
          <a:noFill/>
        </p:spPr>
        <p:txBody>
          <a:bodyPr lIns="90488" tIns="44450" rIns="90488" bIns="44450"/>
          <a:lstStyle/>
          <a:p>
            <a:pPr lvl="1" eaLnBrk="1" hangingPunct="1">
              <a:lnSpc>
                <a:spcPct val="90000"/>
              </a:lnSpc>
              <a:buSzPct val="75000"/>
            </a:pPr>
            <a:r>
              <a:rPr lang="en-NZ" smtClean="0"/>
              <a:t>Process errors: </a:t>
            </a:r>
          </a:p>
          <a:p>
            <a:pPr lvl="2" eaLnBrk="1" hangingPunct="1">
              <a:lnSpc>
                <a:spcPct val="90000"/>
              </a:lnSpc>
              <a:buSzPct val="75000"/>
            </a:pPr>
            <a:r>
              <a:rPr lang="en-NZ" smtClean="0"/>
              <a:t>Examples include </a:t>
            </a:r>
            <a:r>
              <a:rPr lang="en-NZ" u="sng" smtClean="0"/>
              <a:t>measurement error</a:t>
            </a:r>
            <a:r>
              <a:rPr lang="en-NZ" i="1" smtClean="0"/>
              <a:t>, </a:t>
            </a:r>
            <a:r>
              <a:rPr lang="en-NZ" u="sng" smtClean="0"/>
              <a:t>interviewer error</a:t>
            </a:r>
            <a:r>
              <a:rPr lang="en-NZ" i="1" smtClean="0"/>
              <a:t>, </a:t>
            </a:r>
            <a:r>
              <a:rPr lang="en-NZ" smtClean="0"/>
              <a:t>and</a:t>
            </a:r>
            <a:r>
              <a:rPr lang="en-NZ" i="1" smtClean="0"/>
              <a:t> </a:t>
            </a:r>
            <a:r>
              <a:rPr lang="en-NZ" u="sng" smtClean="0"/>
              <a:t>processing error</a:t>
            </a:r>
            <a:r>
              <a:rPr lang="en-NZ" i="1" smtClean="0"/>
              <a:t>.</a:t>
            </a:r>
          </a:p>
          <a:p>
            <a:pPr lvl="2" eaLnBrk="1" hangingPunct="1">
              <a:lnSpc>
                <a:spcPct val="90000"/>
              </a:lnSpc>
              <a:buSzPct val="75000"/>
            </a:pPr>
            <a:r>
              <a:rPr lang="en-NZ" smtClean="0"/>
              <a:t>It can be minimised by proper interviewer training, good questionnaire design, pre-testing, and careful management of the data recording process.</a:t>
            </a:r>
          </a:p>
          <a:p>
            <a:pPr lvl="1" eaLnBrk="1" hangingPunct="1">
              <a:lnSpc>
                <a:spcPct val="90000"/>
              </a:lnSpc>
              <a:buSzPct val="75000"/>
            </a:pPr>
            <a:r>
              <a:rPr lang="en-NZ" smtClean="0"/>
              <a:t>The problem is most serious when a bias is created.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8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8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8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8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7"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8930" name="Rectangle 2"/>
          <p:cNvSpPr>
            <a:spLocks noGrp="1" noChangeArrowheads="1"/>
          </p:cNvSpPr>
          <p:nvPr>
            <p:ph type="body" idx="1"/>
          </p:nvPr>
        </p:nvSpPr>
        <p:spPr>
          <a:xfrm>
            <a:off x="827088" y="1341438"/>
            <a:ext cx="7772400" cy="4572000"/>
          </a:xfrm>
        </p:spPr>
        <p:txBody>
          <a:bodyPr/>
          <a:lstStyle/>
          <a:p>
            <a:pPr eaLnBrk="1" hangingPunct="1"/>
            <a:r>
              <a:rPr lang="en-US" smtClean="0"/>
              <a:t>Errors in data acquisition:</a:t>
            </a:r>
          </a:p>
          <a:p>
            <a:pPr lvl="1" eaLnBrk="1" hangingPunct="1"/>
            <a:r>
              <a:rPr lang="en-US" smtClean="0"/>
              <a:t>Selection bias </a:t>
            </a:r>
          </a:p>
          <a:p>
            <a:pPr lvl="1" eaLnBrk="1" hangingPunct="1"/>
            <a:r>
              <a:rPr lang="en-NZ" smtClean="0"/>
              <a:t>Randomly select people – don’t let them/you  select these people!!</a:t>
            </a:r>
            <a:endParaRPr lang="en-US" smtClean="0"/>
          </a:p>
          <a:p>
            <a:pPr lvl="1" eaLnBrk="1" hangingPunct="1"/>
            <a:r>
              <a:rPr lang="en-US" smtClean="0"/>
              <a:t>Non-response errors</a:t>
            </a:r>
          </a:p>
          <a:p>
            <a:pPr lvl="2" eaLnBrk="1" hangingPunct="1"/>
            <a:r>
              <a:rPr lang="en-NZ" u="sng" smtClean="0"/>
              <a:t>Anonymity</a:t>
            </a:r>
            <a:r>
              <a:rPr lang="en-NZ" smtClean="0"/>
              <a:t>, questionnaire design, relevance</a:t>
            </a:r>
          </a:p>
          <a:p>
            <a:pPr lvl="2" eaLnBrk="1" hangingPunct="1"/>
            <a:r>
              <a:rPr lang="en-NZ" smtClean="0"/>
              <a:t>Call backs, substitution, re-weighting data</a:t>
            </a:r>
            <a:endParaRPr lang="en-US" smtClean="0"/>
          </a:p>
        </p:txBody>
      </p:sp>
      <p:sp>
        <p:nvSpPr>
          <p:cNvPr id="79875" name="Rectangle 6"/>
          <p:cNvSpPr>
            <a:spLocks noGrp="1" noChangeArrowheads="1"/>
          </p:cNvSpPr>
          <p:nvPr>
            <p:ph type="title"/>
          </p:nvPr>
        </p:nvSpPr>
        <p:spPr>
          <a:noFill/>
        </p:spPr>
        <p:txBody>
          <a:bodyPr/>
          <a:lstStyle/>
          <a:p>
            <a:pPr eaLnBrk="1" hangingPunct="1"/>
            <a:r>
              <a:rPr lang="en-US" smtClean="0"/>
              <a:t>Non-sampling errors…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89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89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89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89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89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893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0"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Motivating case study: crime &amp; punishment</a:t>
            </a:r>
          </a:p>
        </p:txBody>
      </p:sp>
      <p:sp>
        <p:nvSpPr>
          <p:cNvPr id="80899" name="Rectangle 3"/>
          <p:cNvSpPr>
            <a:spLocks noGrp="1" noChangeArrowheads="1" noTextEdit="1"/>
          </p:cNvSpPr>
          <p:nvPr>
            <p:ph type="media" sz="half" idx="1"/>
          </p:nvPr>
        </p:nvSpPr>
        <p:spPr/>
      </p:sp>
      <p:sp>
        <p:nvSpPr>
          <p:cNvPr id="80900" name="Rectangle 4"/>
          <p:cNvSpPr>
            <a:spLocks noGrp="1" noChangeArrowheads="1"/>
          </p:cNvSpPr>
          <p:nvPr>
            <p:ph type="body" sz="half" idx="2"/>
          </p:nvPr>
        </p:nvSpPr>
        <p:spPr/>
        <p:txBody>
          <a:bodyPr/>
          <a:lstStyle/>
          <a:p>
            <a:pPr eaLnBrk="1" hangingPunct="1">
              <a:lnSpc>
                <a:spcPct val="90000"/>
              </a:lnSpc>
            </a:pPr>
            <a:r>
              <a:rPr lang="en-US" sz="2400" smtClean="0"/>
              <a:t>“In order to </a:t>
            </a:r>
            <a:r>
              <a:rPr lang="en-NZ" sz="2400" smtClean="0"/>
              <a:t>maximise</a:t>
            </a:r>
            <a:r>
              <a:rPr lang="en-US" sz="2400" smtClean="0"/>
              <a:t> the chances of obtaining interviews at initially-selected dwellings and to </a:t>
            </a:r>
            <a:r>
              <a:rPr lang="en-NZ" sz="2400" smtClean="0"/>
              <a:t>minimise</a:t>
            </a:r>
            <a:r>
              <a:rPr lang="en-US" sz="2400" smtClean="0"/>
              <a:t> replacement of dwellings, a maximum of three trips into any urban area and two trips into rural </a:t>
            </a:r>
            <a:r>
              <a:rPr lang="en-NZ" sz="2400" smtClean="0"/>
              <a:t>areas</a:t>
            </a:r>
            <a:r>
              <a:rPr lang="en-US" sz="2400" smtClean="0"/>
              <a:t> were </a:t>
            </a:r>
            <a:r>
              <a:rPr lang="en-NZ" sz="2400" smtClean="0"/>
              <a:t>permitted</a:t>
            </a:r>
            <a:r>
              <a:rPr lang="en-US" sz="2400" smtClean="0"/>
              <a:t>.”</a:t>
            </a:r>
          </a:p>
          <a:p>
            <a:pPr eaLnBrk="1" hangingPunct="1">
              <a:lnSpc>
                <a:spcPct val="90000"/>
              </a:lnSpc>
            </a:pPr>
            <a:r>
              <a:rPr lang="en-US" sz="2400" smtClean="0"/>
              <a:t>“Up to six call-backs were made to a household before it was replaced …”</a:t>
            </a:r>
            <a:endParaRPr lang="en-US" smtClean="0"/>
          </a:p>
          <a:p>
            <a:pPr eaLnBrk="1" hangingPunct="1">
              <a:lnSpc>
                <a:spcPct val="90000"/>
              </a:lnSpc>
              <a:buFont typeface="Wingdings" pitchFamily="2" charset="2"/>
              <a:buNone/>
            </a:pPr>
            <a:endParaRPr lang="en-US" smtClean="0"/>
          </a:p>
        </p:txBody>
      </p:sp>
      <p:pic>
        <p:nvPicPr>
          <p:cNvPr id="80901" name="Picture 5"/>
          <p:cNvPicPr>
            <a:picLocks noChangeAspect="1" noChangeArrowheads="1"/>
          </p:cNvPicPr>
          <p:nvPr/>
        </p:nvPicPr>
        <p:blipFill>
          <a:blip r:embed="rId4" cstate="print"/>
          <a:srcRect/>
          <a:stretch>
            <a:fillRect/>
          </a:stretch>
        </p:blipFill>
        <p:spPr bwMode="auto">
          <a:xfrm>
            <a:off x="684213" y="1628775"/>
            <a:ext cx="3816350" cy="4679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32"/>
          <p:cNvGrpSpPr>
            <a:grpSpLocks/>
          </p:cNvGrpSpPr>
          <p:nvPr/>
        </p:nvGrpSpPr>
        <p:grpSpPr bwMode="auto">
          <a:xfrm>
            <a:off x="3121025" y="4862513"/>
            <a:ext cx="3463925" cy="1941512"/>
            <a:chOff x="1958" y="2736"/>
            <a:chExt cx="2182" cy="1223"/>
          </a:xfrm>
        </p:grpSpPr>
        <p:sp>
          <p:nvSpPr>
            <p:cNvPr id="81955" name="Line 33"/>
            <p:cNvSpPr>
              <a:spLocks noChangeShapeType="1"/>
            </p:cNvSpPr>
            <p:nvPr/>
          </p:nvSpPr>
          <p:spPr bwMode="auto">
            <a:xfrm>
              <a:off x="2544" y="2736"/>
              <a:ext cx="0" cy="912"/>
            </a:xfrm>
            <a:prstGeom prst="line">
              <a:avLst/>
            </a:prstGeom>
            <a:noFill/>
            <a:ln w="57150">
              <a:solidFill>
                <a:srgbClr val="FF0000"/>
              </a:solidFill>
              <a:round/>
              <a:headEnd/>
              <a:tailEnd/>
            </a:ln>
          </p:spPr>
          <p:txBody>
            <a:bodyPr wrap="none" anchor="ctr"/>
            <a:lstStyle/>
            <a:p>
              <a:endParaRPr lang="en-US"/>
            </a:p>
          </p:txBody>
        </p:sp>
        <p:sp>
          <p:nvSpPr>
            <p:cNvPr id="81956" name="Text Box 34"/>
            <p:cNvSpPr txBox="1">
              <a:spLocks noChangeArrowheads="1"/>
            </p:cNvSpPr>
            <p:nvPr/>
          </p:nvSpPr>
          <p:spPr bwMode="auto">
            <a:xfrm>
              <a:off x="1958" y="3703"/>
              <a:ext cx="2182" cy="256"/>
            </a:xfrm>
            <a:prstGeom prst="rect">
              <a:avLst/>
            </a:prstGeom>
            <a:noFill/>
            <a:ln w="9525">
              <a:solidFill>
                <a:schemeClr val="bg1"/>
              </a:solidFill>
              <a:miter lim="800000"/>
              <a:headEnd/>
              <a:tailEnd/>
            </a:ln>
          </p:spPr>
          <p:txBody>
            <a:bodyPr wrap="none">
              <a:spAutoFit/>
            </a:bodyPr>
            <a:lstStyle/>
            <a:p>
              <a:pPr eaLnBrk="0" hangingPunct="0"/>
              <a:r>
                <a:rPr lang="en-US" sz="2000">
                  <a:solidFill>
                    <a:schemeClr val="bg1"/>
                  </a:solidFill>
                  <a:latin typeface="Arial Narrow" pitchFamily="34" charset="0"/>
                </a:rPr>
                <a:t>…then the sample mean is affected</a:t>
              </a:r>
            </a:p>
          </p:txBody>
        </p:sp>
      </p:grpSp>
      <p:sp>
        <p:nvSpPr>
          <p:cNvPr id="81923" name="Rectangle 2"/>
          <p:cNvSpPr>
            <a:spLocks noGrp="1" noChangeArrowheads="1"/>
          </p:cNvSpPr>
          <p:nvPr>
            <p:ph type="title"/>
          </p:nvPr>
        </p:nvSpPr>
        <p:spPr>
          <a:xfrm>
            <a:off x="1908175" y="115888"/>
            <a:ext cx="7235825" cy="855662"/>
          </a:xfrm>
          <a:noFill/>
        </p:spPr>
        <p:txBody>
          <a:bodyPr/>
          <a:lstStyle/>
          <a:p>
            <a:pPr eaLnBrk="1" hangingPunct="1"/>
            <a:r>
              <a:rPr lang="en-US" smtClean="0"/>
              <a:t>Non-sampling error</a:t>
            </a:r>
          </a:p>
        </p:txBody>
      </p:sp>
      <p:sp>
        <p:nvSpPr>
          <p:cNvPr id="81924" name="Line 3"/>
          <p:cNvSpPr>
            <a:spLocks noChangeShapeType="1"/>
          </p:cNvSpPr>
          <p:nvPr/>
        </p:nvSpPr>
        <p:spPr bwMode="auto">
          <a:xfrm>
            <a:off x="1676400" y="3719513"/>
            <a:ext cx="4648200" cy="0"/>
          </a:xfrm>
          <a:prstGeom prst="line">
            <a:avLst/>
          </a:prstGeom>
          <a:noFill/>
          <a:ln w="9525">
            <a:solidFill>
              <a:schemeClr val="bg1"/>
            </a:solidFill>
            <a:round/>
            <a:headEnd/>
            <a:tailEnd/>
          </a:ln>
        </p:spPr>
        <p:txBody>
          <a:bodyPr wrap="none" anchor="ctr"/>
          <a:lstStyle/>
          <a:p>
            <a:endParaRPr lang="en-US"/>
          </a:p>
        </p:txBody>
      </p:sp>
      <p:grpSp>
        <p:nvGrpSpPr>
          <p:cNvPr id="81925" name="Group 4"/>
          <p:cNvGrpSpPr>
            <a:grpSpLocks/>
          </p:cNvGrpSpPr>
          <p:nvPr/>
        </p:nvGrpSpPr>
        <p:grpSpPr bwMode="auto">
          <a:xfrm>
            <a:off x="2667000" y="1128713"/>
            <a:ext cx="2667000" cy="2590800"/>
            <a:chOff x="1680" y="288"/>
            <a:chExt cx="1680" cy="1632"/>
          </a:xfrm>
        </p:grpSpPr>
        <p:sp>
          <p:nvSpPr>
            <p:cNvPr id="81950" name="Rectangle 5"/>
            <p:cNvSpPr>
              <a:spLocks noChangeArrowheads="1"/>
            </p:cNvSpPr>
            <p:nvPr/>
          </p:nvSpPr>
          <p:spPr bwMode="auto">
            <a:xfrm>
              <a:off x="1680" y="960"/>
              <a:ext cx="384" cy="960"/>
            </a:xfrm>
            <a:prstGeom prst="rect">
              <a:avLst/>
            </a:prstGeom>
            <a:solidFill>
              <a:srgbClr val="3366FF"/>
            </a:solidFill>
            <a:ln w="9525">
              <a:solidFill>
                <a:schemeClr val="bg1"/>
              </a:solidFill>
              <a:miter lim="800000"/>
              <a:headEnd/>
              <a:tailEnd/>
            </a:ln>
          </p:spPr>
          <p:txBody>
            <a:bodyPr wrap="none" anchor="ctr"/>
            <a:lstStyle/>
            <a:p>
              <a:endParaRPr lang="en-US"/>
            </a:p>
          </p:txBody>
        </p:sp>
        <p:sp>
          <p:nvSpPr>
            <p:cNvPr id="81951" name="Rectangle 6"/>
            <p:cNvSpPr>
              <a:spLocks noChangeArrowheads="1"/>
            </p:cNvSpPr>
            <p:nvPr/>
          </p:nvSpPr>
          <p:spPr bwMode="auto">
            <a:xfrm>
              <a:off x="2016" y="288"/>
              <a:ext cx="336" cy="1632"/>
            </a:xfrm>
            <a:prstGeom prst="rect">
              <a:avLst/>
            </a:prstGeom>
            <a:solidFill>
              <a:srgbClr val="3366FF"/>
            </a:solidFill>
            <a:ln w="9525">
              <a:solidFill>
                <a:schemeClr val="bg1"/>
              </a:solidFill>
              <a:miter lim="800000"/>
              <a:headEnd/>
              <a:tailEnd/>
            </a:ln>
          </p:spPr>
          <p:txBody>
            <a:bodyPr wrap="none" anchor="ctr"/>
            <a:lstStyle/>
            <a:p>
              <a:endParaRPr lang="en-US"/>
            </a:p>
          </p:txBody>
        </p:sp>
        <p:sp>
          <p:nvSpPr>
            <p:cNvPr id="81952" name="Rectangle 7"/>
            <p:cNvSpPr>
              <a:spLocks noChangeArrowheads="1"/>
            </p:cNvSpPr>
            <p:nvPr/>
          </p:nvSpPr>
          <p:spPr bwMode="auto">
            <a:xfrm>
              <a:off x="2352" y="480"/>
              <a:ext cx="336" cy="1440"/>
            </a:xfrm>
            <a:prstGeom prst="rect">
              <a:avLst/>
            </a:prstGeom>
            <a:solidFill>
              <a:srgbClr val="3366FF"/>
            </a:solidFill>
            <a:ln w="9525">
              <a:solidFill>
                <a:schemeClr val="bg1"/>
              </a:solidFill>
              <a:miter lim="800000"/>
              <a:headEnd/>
              <a:tailEnd/>
            </a:ln>
          </p:spPr>
          <p:txBody>
            <a:bodyPr wrap="none" anchor="ctr"/>
            <a:lstStyle/>
            <a:p>
              <a:endParaRPr lang="en-US"/>
            </a:p>
          </p:txBody>
        </p:sp>
        <p:sp>
          <p:nvSpPr>
            <p:cNvPr id="81953" name="Rectangle 8"/>
            <p:cNvSpPr>
              <a:spLocks noChangeArrowheads="1"/>
            </p:cNvSpPr>
            <p:nvPr/>
          </p:nvSpPr>
          <p:spPr bwMode="auto">
            <a:xfrm>
              <a:off x="2688" y="1296"/>
              <a:ext cx="336" cy="624"/>
            </a:xfrm>
            <a:prstGeom prst="rect">
              <a:avLst/>
            </a:prstGeom>
            <a:solidFill>
              <a:srgbClr val="3366FF"/>
            </a:solidFill>
            <a:ln w="9525">
              <a:solidFill>
                <a:schemeClr val="bg1"/>
              </a:solidFill>
              <a:miter lim="800000"/>
              <a:headEnd/>
              <a:tailEnd/>
            </a:ln>
          </p:spPr>
          <p:txBody>
            <a:bodyPr wrap="none" anchor="ctr"/>
            <a:lstStyle/>
            <a:p>
              <a:endParaRPr lang="en-US"/>
            </a:p>
          </p:txBody>
        </p:sp>
        <p:sp>
          <p:nvSpPr>
            <p:cNvPr id="81954" name="Rectangle 9"/>
            <p:cNvSpPr>
              <a:spLocks noChangeArrowheads="1"/>
            </p:cNvSpPr>
            <p:nvPr/>
          </p:nvSpPr>
          <p:spPr bwMode="auto">
            <a:xfrm>
              <a:off x="3024" y="1488"/>
              <a:ext cx="336" cy="432"/>
            </a:xfrm>
            <a:prstGeom prst="rect">
              <a:avLst/>
            </a:prstGeom>
            <a:solidFill>
              <a:srgbClr val="3366FF"/>
            </a:solidFill>
            <a:ln w="9525">
              <a:solidFill>
                <a:schemeClr val="bg1"/>
              </a:solidFill>
              <a:miter lim="800000"/>
              <a:headEnd/>
              <a:tailEnd/>
            </a:ln>
          </p:spPr>
          <p:txBody>
            <a:bodyPr wrap="none" anchor="ctr"/>
            <a:lstStyle/>
            <a:p>
              <a:endParaRPr lang="en-US"/>
            </a:p>
          </p:txBody>
        </p:sp>
      </p:grpSp>
      <p:sp>
        <p:nvSpPr>
          <p:cNvPr id="81926" name="Rectangle 10"/>
          <p:cNvSpPr>
            <a:spLocks noChangeArrowheads="1"/>
          </p:cNvSpPr>
          <p:nvPr/>
        </p:nvSpPr>
        <p:spPr bwMode="auto">
          <a:xfrm>
            <a:off x="2895600" y="5840413"/>
            <a:ext cx="609600" cy="381000"/>
          </a:xfrm>
          <a:prstGeom prst="rect">
            <a:avLst/>
          </a:prstGeom>
          <a:solidFill>
            <a:srgbClr val="FF9999"/>
          </a:solidFill>
          <a:ln w="9525">
            <a:solidFill>
              <a:schemeClr val="bg1"/>
            </a:solidFill>
            <a:miter lim="800000"/>
            <a:headEnd/>
            <a:tailEnd/>
          </a:ln>
        </p:spPr>
        <p:txBody>
          <a:bodyPr wrap="none" anchor="ctr"/>
          <a:lstStyle/>
          <a:p>
            <a:endParaRPr lang="en-US"/>
          </a:p>
        </p:txBody>
      </p:sp>
      <p:grpSp>
        <p:nvGrpSpPr>
          <p:cNvPr id="81927" name="Group 11"/>
          <p:cNvGrpSpPr>
            <a:grpSpLocks/>
          </p:cNvGrpSpPr>
          <p:nvPr/>
        </p:nvGrpSpPr>
        <p:grpSpPr bwMode="auto">
          <a:xfrm>
            <a:off x="3429000" y="4926013"/>
            <a:ext cx="2133600" cy="1295400"/>
            <a:chOff x="2160" y="2784"/>
            <a:chExt cx="1344" cy="816"/>
          </a:xfrm>
        </p:grpSpPr>
        <p:sp>
          <p:nvSpPr>
            <p:cNvPr id="81946" name="Rectangle 12"/>
            <p:cNvSpPr>
              <a:spLocks noChangeArrowheads="1"/>
            </p:cNvSpPr>
            <p:nvPr/>
          </p:nvSpPr>
          <p:spPr bwMode="auto">
            <a:xfrm>
              <a:off x="2160" y="2976"/>
              <a:ext cx="336" cy="624"/>
            </a:xfrm>
            <a:prstGeom prst="rect">
              <a:avLst/>
            </a:prstGeom>
            <a:solidFill>
              <a:srgbClr val="FF9999"/>
            </a:solidFill>
            <a:ln w="9525">
              <a:solidFill>
                <a:schemeClr val="bg1"/>
              </a:solidFill>
              <a:miter lim="800000"/>
              <a:headEnd/>
              <a:tailEnd/>
            </a:ln>
          </p:spPr>
          <p:txBody>
            <a:bodyPr wrap="none" anchor="ctr"/>
            <a:lstStyle/>
            <a:p>
              <a:endParaRPr lang="en-US"/>
            </a:p>
          </p:txBody>
        </p:sp>
        <p:sp>
          <p:nvSpPr>
            <p:cNvPr id="81947" name="Rectangle 13"/>
            <p:cNvSpPr>
              <a:spLocks noChangeArrowheads="1"/>
            </p:cNvSpPr>
            <p:nvPr/>
          </p:nvSpPr>
          <p:spPr bwMode="auto">
            <a:xfrm>
              <a:off x="2496" y="2784"/>
              <a:ext cx="336" cy="816"/>
            </a:xfrm>
            <a:prstGeom prst="rect">
              <a:avLst/>
            </a:prstGeom>
            <a:solidFill>
              <a:srgbClr val="FF9999"/>
            </a:solidFill>
            <a:ln w="9525">
              <a:solidFill>
                <a:schemeClr val="bg1"/>
              </a:solidFill>
              <a:miter lim="800000"/>
              <a:headEnd/>
              <a:tailEnd/>
            </a:ln>
          </p:spPr>
          <p:txBody>
            <a:bodyPr wrap="none" anchor="ctr"/>
            <a:lstStyle/>
            <a:p>
              <a:endParaRPr lang="en-US"/>
            </a:p>
          </p:txBody>
        </p:sp>
        <p:sp>
          <p:nvSpPr>
            <p:cNvPr id="81948" name="Rectangle 14"/>
            <p:cNvSpPr>
              <a:spLocks noChangeArrowheads="1"/>
            </p:cNvSpPr>
            <p:nvPr/>
          </p:nvSpPr>
          <p:spPr bwMode="auto">
            <a:xfrm>
              <a:off x="2832" y="3360"/>
              <a:ext cx="336" cy="240"/>
            </a:xfrm>
            <a:prstGeom prst="rect">
              <a:avLst/>
            </a:prstGeom>
            <a:solidFill>
              <a:srgbClr val="FF9999"/>
            </a:solidFill>
            <a:ln w="9525">
              <a:solidFill>
                <a:schemeClr val="bg1"/>
              </a:solidFill>
              <a:miter lim="800000"/>
              <a:headEnd/>
              <a:tailEnd/>
            </a:ln>
          </p:spPr>
          <p:txBody>
            <a:bodyPr wrap="none" anchor="ctr"/>
            <a:lstStyle/>
            <a:p>
              <a:endParaRPr lang="en-US"/>
            </a:p>
          </p:txBody>
        </p:sp>
        <p:sp>
          <p:nvSpPr>
            <p:cNvPr id="81949" name="Rectangle 15"/>
            <p:cNvSpPr>
              <a:spLocks noChangeArrowheads="1"/>
            </p:cNvSpPr>
            <p:nvPr/>
          </p:nvSpPr>
          <p:spPr bwMode="auto">
            <a:xfrm>
              <a:off x="3168" y="3360"/>
              <a:ext cx="336" cy="240"/>
            </a:xfrm>
            <a:prstGeom prst="rect">
              <a:avLst/>
            </a:prstGeom>
            <a:solidFill>
              <a:srgbClr val="FF9999"/>
            </a:solidFill>
            <a:ln w="9525">
              <a:solidFill>
                <a:schemeClr val="bg1"/>
              </a:solidFill>
              <a:miter lim="800000"/>
              <a:headEnd/>
              <a:tailEnd/>
            </a:ln>
          </p:spPr>
          <p:txBody>
            <a:bodyPr wrap="none" anchor="ctr"/>
            <a:lstStyle/>
            <a:p>
              <a:endParaRPr lang="en-US"/>
            </a:p>
          </p:txBody>
        </p:sp>
      </p:grpSp>
      <p:sp>
        <p:nvSpPr>
          <p:cNvPr id="81928" name="Line 16"/>
          <p:cNvSpPr>
            <a:spLocks noChangeShapeType="1"/>
          </p:cNvSpPr>
          <p:nvPr/>
        </p:nvSpPr>
        <p:spPr bwMode="auto">
          <a:xfrm>
            <a:off x="2743200" y="6221413"/>
            <a:ext cx="3124200" cy="0"/>
          </a:xfrm>
          <a:prstGeom prst="line">
            <a:avLst/>
          </a:prstGeom>
          <a:noFill/>
          <a:ln w="9525">
            <a:solidFill>
              <a:schemeClr val="bg1"/>
            </a:solidFill>
            <a:round/>
            <a:headEnd/>
            <a:tailEnd/>
          </a:ln>
        </p:spPr>
        <p:txBody>
          <a:bodyPr wrap="none" anchor="ctr"/>
          <a:lstStyle/>
          <a:p>
            <a:endParaRPr lang="en-US"/>
          </a:p>
        </p:txBody>
      </p:sp>
      <p:sp>
        <p:nvSpPr>
          <p:cNvPr id="81929" name="Rectangle 17"/>
          <p:cNvSpPr>
            <a:spLocks noChangeArrowheads="1"/>
          </p:cNvSpPr>
          <p:nvPr/>
        </p:nvSpPr>
        <p:spPr bwMode="auto">
          <a:xfrm>
            <a:off x="3124200" y="5611813"/>
            <a:ext cx="609600" cy="381000"/>
          </a:xfrm>
          <a:prstGeom prst="rect">
            <a:avLst/>
          </a:prstGeom>
          <a:solidFill>
            <a:srgbClr val="FF9999"/>
          </a:solidFill>
          <a:ln w="9525">
            <a:solidFill>
              <a:schemeClr val="bg1"/>
            </a:solidFill>
            <a:miter lim="800000"/>
            <a:headEnd/>
            <a:tailEnd/>
          </a:ln>
        </p:spPr>
        <p:txBody>
          <a:bodyPr wrap="none" anchor="ctr"/>
          <a:lstStyle/>
          <a:p>
            <a:endParaRPr lang="en-US"/>
          </a:p>
        </p:txBody>
      </p:sp>
      <p:sp>
        <p:nvSpPr>
          <p:cNvPr id="81930" name="Rectangle 18"/>
          <p:cNvSpPr>
            <a:spLocks noChangeArrowheads="1"/>
          </p:cNvSpPr>
          <p:nvPr/>
        </p:nvSpPr>
        <p:spPr bwMode="auto">
          <a:xfrm>
            <a:off x="3429000" y="5383213"/>
            <a:ext cx="609600" cy="381000"/>
          </a:xfrm>
          <a:prstGeom prst="rect">
            <a:avLst/>
          </a:prstGeom>
          <a:solidFill>
            <a:srgbClr val="FF9999"/>
          </a:solidFill>
          <a:ln w="9525">
            <a:solidFill>
              <a:schemeClr val="bg1"/>
            </a:solidFill>
            <a:miter lim="800000"/>
            <a:headEnd/>
            <a:tailEnd/>
          </a:ln>
        </p:spPr>
        <p:txBody>
          <a:bodyPr wrap="none" anchor="ctr"/>
          <a:lstStyle/>
          <a:p>
            <a:endParaRPr lang="en-US"/>
          </a:p>
        </p:txBody>
      </p:sp>
      <p:sp>
        <p:nvSpPr>
          <p:cNvPr id="81931" name="Rectangle 19"/>
          <p:cNvSpPr>
            <a:spLocks noChangeArrowheads="1"/>
          </p:cNvSpPr>
          <p:nvPr/>
        </p:nvSpPr>
        <p:spPr bwMode="auto">
          <a:xfrm>
            <a:off x="3733800" y="5230813"/>
            <a:ext cx="609600" cy="381000"/>
          </a:xfrm>
          <a:prstGeom prst="rect">
            <a:avLst/>
          </a:prstGeom>
          <a:solidFill>
            <a:srgbClr val="FF9999"/>
          </a:solidFill>
          <a:ln w="9525">
            <a:solidFill>
              <a:schemeClr val="bg1"/>
            </a:solidFill>
            <a:miter lim="800000"/>
            <a:headEnd/>
            <a:tailEnd/>
          </a:ln>
        </p:spPr>
        <p:txBody>
          <a:bodyPr wrap="none" anchor="ctr"/>
          <a:lstStyle/>
          <a:p>
            <a:endParaRPr lang="en-US"/>
          </a:p>
        </p:txBody>
      </p:sp>
      <p:sp>
        <p:nvSpPr>
          <p:cNvPr id="81932" name="Rectangle 20"/>
          <p:cNvSpPr>
            <a:spLocks noChangeArrowheads="1"/>
          </p:cNvSpPr>
          <p:nvPr/>
        </p:nvSpPr>
        <p:spPr bwMode="auto">
          <a:xfrm>
            <a:off x="4191000" y="5307013"/>
            <a:ext cx="609600" cy="381000"/>
          </a:xfrm>
          <a:prstGeom prst="rect">
            <a:avLst/>
          </a:prstGeom>
          <a:solidFill>
            <a:srgbClr val="FF9999"/>
          </a:solidFill>
          <a:ln w="9525">
            <a:solidFill>
              <a:schemeClr val="bg1"/>
            </a:solidFill>
            <a:miter lim="800000"/>
            <a:headEnd/>
            <a:tailEnd/>
          </a:ln>
        </p:spPr>
        <p:txBody>
          <a:bodyPr wrap="none" anchor="ctr"/>
          <a:lstStyle/>
          <a:p>
            <a:endParaRPr lang="en-US"/>
          </a:p>
        </p:txBody>
      </p:sp>
      <p:sp>
        <p:nvSpPr>
          <p:cNvPr id="81933" name="Line 21"/>
          <p:cNvSpPr>
            <a:spLocks noChangeShapeType="1"/>
          </p:cNvSpPr>
          <p:nvPr/>
        </p:nvSpPr>
        <p:spPr bwMode="auto">
          <a:xfrm>
            <a:off x="4114800" y="4849813"/>
            <a:ext cx="0" cy="1447800"/>
          </a:xfrm>
          <a:prstGeom prst="line">
            <a:avLst/>
          </a:prstGeom>
          <a:noFill/>
          <a:ln w="57150">
            <a:solidFill>
              <a:srgbClr val="FF0000"/>
            </a:solidFill>
            <a:round/>
            <a:headEnd/>
            <a:tailEnd/>
          </a:ln>
        </p:spPr>
        <p:txBody>
          <a:bodyPr wrap="none" anchor="ctr"/>
          <a:lstStyle/>
          <a:p>
            <a:endParaRPr lang="en-US"/>
          </a:p>
        </p:txBody>
      </p:sp>
      <p:sp>
        <p:nvSpPr>
          <p:cNvPr id="81934" name="Line 22"/>
          <p:cNvSpPr>
            <a:spLocks noChangeShapeType="1"/>
          </p:cNvSpPr>
          <p:nvPr/>
        </p:nvSpPr>
        <p:spPr bwMode="auto">
          <a:xfrm>
            <a:off x="4191000" y="4849813"/>
            <a:ext cx="0" cy="1447800"/>
          </a:xfrm>
          <a:prstGeom prst="line">
            <a:avLst/>
          </a:prstGeom>
          <a:noFill/>
          <a:ln w="57150">
            <a:solidFill>
              <a:srgbClr val="FF0000"/>
            </a:solidFill>
            <a:round/>
            <a:headEnd/>
            <a:tailEnd/>
          </a:ln>
        </p:spPr>
        <p:txBody>
          <a:bodyPr wrap="none" anchor="ctr"/>
          <a:lstStyle/>
          <a:p>
            <a:endParaRPr lang="en-US"/>
          </a:p>
        </p:txBody>
      </p:sp>
      <p:sp>
        <p:nvSpPr>
          <p:cNvPr id="81935" name="Line 23"/>
          <p:cNvSpPr>
            <a:spLocks noChangeShapeType="1"/>
          </p:cNvSpPr>
          <p:nvPr/>
        </p:nvSpPr>
        <p:spPr bwMode="auto">
          <a:xfrm>
            <a:off x="4267200" y="4849813"/>
            <a:ext cx="0" cy="1447800"/>
          </a:xfrm>
          <a:prstGeom prst="line">
            <a:avLst/>
          </a:prstGeom>
          <a:noFill/>
          <a:ln w="57150">
            <a:solidFill>
              <a:srgbClr val="FF0000"/>
            </a:solidFill>
            <a:round/>
            <a:headEnd/>
            <a:tailEnd/>
          </a:ln>
        </p:spPr>
        <p:txBody>
          <a:bodyPr wrap="none" anchor="ctr"/>
          <a:lstStyle/>
          <a:p>
            <a:endParaRPr lang="en-US"/>
          </a:p>
        </p:txBody>
      </p:sp>
      <p:sp>
        <p:nvSpPr>
          <p:cNvPr id="81936" name="Line 24"/>
          <p:cNvSpPr>
            <a:spLocks noChangeShapeType="1"/>
          </p:cNvSpPr>
          <p:nvPr/>
        </p:nvSpPr>
        <p:spPr bwMode="auto">
          <a:xfrm>
            <a:off x="3563938" y="958850"/>
            <a:ext cx="0" cy="2743200"/>
          </a:xfrm>
          <a:prstGeom prst="line">
            <a:avLst/>
          </a:prstGeom>
          <a:noFill/>
          <a:ln w="57150">
            <a:solidFill>
              <a:srgbClr val="FF0000"/>
            </a:solidFill>
            <a:round/>
            <a:headEnd/>
            <a:tailEnd/>
          </a:ln>
        </p:spPr>
        <p:txBody>
          <a:bodyPr wrap="none" anchor="ctr"/>
          <a:lstStyle/>
          <a:p>
            <a:endParaRPr lang="en-US"/>
          </a:p>
        </p:txBody>
      </p:sp>
      <p:sp>
        <p:nvSpPr>
          <p:cNvPr id="81937" name="Rectangle 25"/>
          <p:cNvSpPr>
            <a:spLocks noChangeArrowheads="1"/>
          </p:cNvSpPr>
          <p:nvPr/>
        </p:nvSpPr>
        <p:spPr bwMode="auto">
          <a:xfrm>
            <a:off x="4495800" y="5459413"/>
            <a:ext cx="533400" cy="381000"/>
          </a:xfrm>
          <a:prstGeom prst="rect">
            <a:avLst/>
          </a:prstGeom>
          <a:solidFill>
            <a:srgbClr val="FF9999"/>
          </a:solidFill>
          <a:ln w="9525">
            <a:solidFill>
              <a:schemeClr val="bg1"/>
            </a:solidFill>
            <a:miter lim="800000"/>
            <a:headEnd/>
            <a:tailEnd/>
          </a:ln>
        </p:spPr>
        <p:txBody>
          <a:bodyPr wrap="none" anchor="ctr"/>
          <a:lstStyle/>
          <a:p>
            <a:endParaRPr lang="en-US"/>
          </a:p>
        </p:txBody>
      </p:sp>
      <p:sp>
        <p:nvSpPr>
          <p:cNvPr id="81938" name="Text Box 35"/>
          <p:cNvSpPr txBox="1">
            <a:spLocks noChangeArrowheads="1"/>
          </p:cNvSpPr>
          <p:nvPr/>
        </p:nvSpPr>
        <p:spPr bwMode="auto">
          <a:xfrm>
            <a:off x="4572000" y="4365625"/>
            <a:ext cx="3962400" cy="406400"/>
          </a:xfrm>
          <a:prstGeom prst="rect">
            <a:avLst/>
          </a:prstGeom>
          <a:noFill/>
          <a:ln w="9525">
            <a:solidFill>
              <a:schemeClr val="bg1"/>
            </a:solidFill>
            <a:miter lim="800000"/>
            <a:headEnd/>
            <a:tailEnd/>
          </a:ln>
        </p:spPr>
        <p:txBody>
          <a:bodyPr>
            <a:spAutoFit/>
          </a:bodyPr>
          <a:lstStyle/>
          <a:p>
            <a:pPr eaLnBrk="0" hangingPunct="0"/>
            <a:r>
              <a:rPr lang="en-US" sz="2000">
                <a:solidFill>
                  <a:schemeClr val="bg1"/>
                </a:solidFill>
                <a:latin typeface="Arial Narrow" pitchFamily="34" charset="0"/>
              </a:rPr>
              <a:t>Sampling error + Non–sampling error</a:t>
            </a:r>
          </a:p>
        </p:txBody>
      </p:sp>
      <p:grpSp>
        <p:nvGrpSpPr>
          <p:cNvPr id="81939" name="Group 36"/>
          <p:cNvGrpSpPr>
            <a:grpSpLocks/>
          </p:cNvGrpSpPr>
          <p:nvPr/>
        </p:nvGrpSpPr>
        <p:grpSpPr bwMode="auto">
          <a:xfrm>
            <a:off x="3581400" y="3630613"/>
            <a:ext cx="685800" cy="1219200"/>
            <a:chOff x="2256" y="1968"/>
            <a:chExt cx="432" cy="768"/>
          </a:xfrm>
        </p:grpSpPr>
        <p:sp>
          <p:nvSpPr>
            <p:cNvPr id="81943" name="Line 37"/>
            <p:cNvSpPr>
              <a:spLocks noChangeShapeType="1"/>
            </p:cNvSpPr>
            <p:nvPr/>
          </p:nvSpPr>
          <p:spPr bwMode="auto">
            <a:xfrm>
              <a:off x="2256" y="1968"/>
              <a:ext cx="0" cy="576"/>
            </a:xfrm>
            <a:prstGeom prst="line">
              <a:avLst/>
            </a:prstGeom>
            <a:noFill/>
            <a:ln w="9525" cap="rnd">
              <a:solidFill>
                <a:schemeClr val="bg1"/>
              </a:solidFill>
              <a:prstDash val="sysDot"/>
              <a:round/>
              <a:headEnd/>
              <a:tailEnd/>
            </a:ln>
          </p:spPr>
          <p:txBody>
            <a:bodyPr wrap="none" anchor="ctr"/>
            <a:lstStyle/>
            <a:p>
              <a:endParaRPr lang="en-US"/>
            </a:p>
          </p:txBody>
        </p:sp>
        <p:sp>
          <p:nvSpPr>
            <p:cNvPr id="81944" name="Line 38"/>
            <p:cNvSpPr>
              <a:spLocks noChangeShapeType="1"/>
            </p:cNvSpPr>
            <p:nvPr/>
          </p:nvSpPr>
          <p:spPr bwMode="auto">
            <a:xfrm>
              <a:off x="2256" y="2496"/>
              <a:ext cx="432" cy="0"/>
            </a:xfrm>
            <a:prstGeom prst="line">
              <a:avLst/>
            </a:prstGeom>
            <a:noFill/>
            <a:ln w="9525">
              <a:solidFill>
                <a:schemeClr val="bg1"/>
              </a:solidFill>
              <a:round/>
              <a:headEnd type="triangle" w="med" len="med"/>
              <a:tailEnd type="triangle" w="med" len="med"/>
            </a:ln>
          </p:spPr>
          <p:txBody>
            <a:bodyPr wrap="none" anchor="ctr"/>
            <a:lstStyle/>
            <a:p>
              <a:endParaRPr lang="en-US"/>
            </a:p>
          </p:txBody>
        </p:sp>
        <p:sp>
          <p:nvSpPr>
            <p:cNvPr id="81945" name="Line 39"/>
            <p:cNvSpPr>
              <a:spLocks noChangeShapeType="1"/>
            </p:cNvSpPr>
            <p:nvPr/>
          </p:nvSpPr>
          <p:spPr bwMode="auto">
            <a:xfrm flipV="1">
              <a:off x="2688" y="2352"/>
              <a:ext cx="0" cy="384"/>
            </a:xfrm>
            <a:prstGeom prst="line">
              <a:avLst/>
            </a:prstGeom>
            <a:noFill/>
            <a:ln w="9525" cap="rnd">
              <a:solidFill>
                <a:schemeClr val="bg1"/>
              </a:solidFill>
              <a:prstDash val="sysDot"/>
              <a:round/>
              <a:headEnd/>
              <a:tailEnd/>
            </a:ln>
          </p:spPr>
          <p:txBody>
            <a:bodyPr wrap="none" anchor="ctr"/>
            <a:lstStyle/>
            <a:p>
              <a:endParaRPr lang="en-US"/>
            </a:p>
          </p:txBody>
        </p:sp>
      </p:grpSp>
      <p:sp>
        <p:nvSpPr>
          <p:cNvPr id="81940" name="Text Box 40"/>
          <p:cNvSpPr txBox="1">
            <a:spLocks noChangeArrowheads="1"/>
          </p:cNvSpPr>
          <p:nvPr/>
        </p:nvSpPr>
        <p:spPr bwMode="auto">
          <a:xfrm>
            <a:off x="838200" y="1725613"/>
            <a:ext cx="1562100" cy="519112"/>
          </a:xfrm>
          <a:prstGeom prst="rect">
            <a:avLst/>
          </a:prstGeom>
          <a:noFill/>
          <a:ln w="9525">
            <a:noFill/>
            <a:miter lim="800000"/>
            <a:headEnd/>
            <a:tailEnd/>
          </a:ln>
        </p:spPr>
        <p:txBody>
          <a:bodyPr wrap="none">
            <a:spAutoFit/>
          </a:bodyPr>
          <a:lstStyle/>
          <a:p>
            <a:pPr eaLnBrk="0" hangingPunct="0"/>
            <a:r>
              <a:rPr lang="en-US" sz="2800">
                <a:solidFill>
                  <a:schemeClr val="bg1"/>
                </a:solidFill>
                <a:latin typeface="Arial Narrow" pitchFamily="34" charset="0"/>
              </a:rPr>
              <a:t>Population</a:t>
            </a:r>
          </a:p>
        </p:txBody>
      </p:sp>
      <p:sp>
        <p:nvSpPr>
          <p:cNvPr id="81941" name="Text Box 41"/>
          <p:cNvSpPr txBox="1">
            <a:spLocks noChangeArrowheads="1"/>
          </p:cNvSpPr>
          <p:nvPr/>
        </p:nvSpPr>
        <p:spPr bwMode="auto">
          <a:xfrm>
            <a:off x="990600" y="4392613"/>
            <a:ext cx="1173163" cy="519112"/>
          </a:xfrm>
          <a:prstGeom prst="rect">
            <a:avLst/>
          </a:prstGeom>
          <a:noFill/>
          <a:ln w="9525">
            <a:noFill/>
            <a:miter lim="800000"/>
            <a:headEnd/>
            <a:tailEnd/>
          </a:ln>
        </p:spPr>
        <p:txBody>
          <a:bodyPr wrap="none">
            <a:spAutoFit/>
          </a:bodyPr>
          <a:lstStyle/>
          <a:p>
            <a:pPr eaLnBrk="0" hangingPunct="0"/>
            <a:r>
              <a:rPr lang="en-US" sz="2800">
                <a:solidFill>
                  <a:schemeClr val="bg1"/>
                </a:solidFill>
                <a:latin typeface="Arial Narrow" pitchFamily="34" charset="0"/>
              </a:rPr>
              <a:t>Sample</a:t>
            </a:r>
          </a:p>
        </p:txBody>
      </p:sp>
      <p:sp>
        <p:nvSpPr>
          <p:cNvPr id="81942" name="Line 42"/>
          <p:cNvSpPr>
            <a:spLocks noChangeShapeType="1"/>
          </p:cNvSpPr>
          <p:nvPr/>
        </p:nvSpPr>
        <p:spPr bwMode="auto">
          <a:xfrm>
            <a:off x="4041775" y="4868863"/>
            <a:ext cx="0" cy="1447800"/>
          </a:xfrm>
          <a:prstGeom prst="line">
            <a:avLst/>
          </a:prstGeom>
          <a:noFill/>
          <a:ln w="57150">
            <a:solidFill>
              <a:srgbClr val="FF0000"/>
            </a:solidFill>
            <a:round/>
            <a:headEnd/>
            <a:tailEnd/>
          </a:ln>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AU" smtClean="0"/>
              <a:t>Non-sampling errors</a:t>
            </a:r>
          </a:p>
        </p:txBody>
      </p:sp>
      <p:sp>
        <p:nvSpPr>
          <p:cNvPr id="549891" name="Rectangle 3"/>
          <p:cNvSpPr>
            <a:spLocks noGrp="1" noChangeArrowheads="1"/>
          </p:cNvSpPr>
          <p:nvPr>
            <p:ph type="body" idx="1"/>
          </p:nvPr>
        </p:nvSpPr>
        <p:spPr/>
        <p:txBody>
          <a:bodyPr/>
          <a:lstStyle/>
          <a:p>
            <a:pPr eaLnBrk="1" hangingPunct="1"/>
            <a:r>
              <a:rPr lang="en-AU" smtClean="0"/>
              <a:t>Never be fooled by the number of responses </a:t>
            </a:r>
          </a:p>
          <a:p>
            <a:pPr lvl="1" eaLnBrk="1" hangingPunct="1"/>
            <a:r>
              <a:rPr lang="en-AU" smtClean="0"/>
              <a:t>Literary Digest's non-representative (self-selection) sample of 12,000,000 people said Landon would beat Roosevelt in the 1936 Presidential election</a:t>
            </a:r>
          </a:p>
        </p:txBody>
      </p:sp>
      <p:pic>
        <p:nvPicPr>
          <p:cNvPr id="549892" name="Picture 4" descr="roosevelt"/>
          <p:cNvPicPr>
            <a:picLocks noChangeAspect="1" noChangeArrowheads="1"/>
          </p:cNvPicPr>
          <p:nvPr/>
        </p:nvPicPr>
        <p:blipFill>
          <a:blip r:embed="rId4" cstate="print"/>
          <a:srcRect/>
          <a:stretch>
            <a:fillRect/>
          </a:stretch>
        </p:blipFill>
        <p:spPr bwMode="auto">
          <a:xfrm>
            <a:off x="7092950" y="4243388"/>
            <a:ext cx="1624013" cy="2232025"/>
          </a:xfrm>
          <a:prstGeom prst="rect">
            <a:avLst/>
          </a:prstGeom>
          <a:noFill/>
          <a:ln w="38100">
            <a:solidFill>
              <a:schemeClr val="bg1"/>
            </a:solidFill>
            <a:miter lim="800000"/>
            <a:headEnd/>
            <a:tailEnd/>
          </a:ln>
        </p:spPr>
      </p:pic>
      <p:pic>
        <p:nvPicPr>
          <p:cNvPr id="549893" name="Picture 5" descr="USAlandon"/>
          <p:cNvPicPr>
            <a:picLocks noChangeAspect="1" noChangeArrowheads="1"/>
          </p:cNvPicPr>
          <p:nvPr/>
        </p:nvPicPr>
        <p:blipFill>
          <a:blip r:embed="rId5" cstate="print"/>
          <a:srcRect/>
          <a:stretch>
            <a:fillRect/>
          </a:stretch>
        </p:blipFill>
        <p:spPr bwMode="auto">
          <a:xfrm>
            <a:off x="5003800" y="4221163"/>
            <a:ext cx="1639888" cy="2254250"/>
          </a:xfrm>
          <a:prstGeom prst="rect">
            <a:avLst/>
          </a:prstGeom>
          <a:noFill/>
          <a:ln w="38100">
            <a:solidFill>
              <a:schemeClr val="bg1"/>
            </a:solid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9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9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498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49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p:txBody>
          <a:bodyPr/>
          <a:lstStyle/>
          <a:p>
            <a:pPr algn="ctr" eaLnBrk="1" hangingPunct="1"/>
            <a:r>
              <a:rPr lang="en-US" sz="4400" smtClean="0"/>
              <a:t>First considerations</a:t>
            </a:r>
          </a:p>
        </p:txBody>
      </p:sp>
      <p:sp>
        <p:nvSpPr>
          <p:cNvPr id="12291" name="Rectangle 5"/>
          <p:cNvSpPr>
            <a:spLocks noGrp="1" noChangeArrowheads="1"/>
          </p:cNvSpPr>
          <p:nvPr>
            <p:ph type="subTitle" idx="1"/>
          </p:nvPr>
        </p:nvSpPr>
        <p:spPr/>
        <p:txBody>
          <a:bodyPr/>
          <a:lstStyle/>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NZ" smtClean="0"/>
              <a:t>Non-sampling errors</a:t>
            </a:r>
          </a:p>
        </p:txBody>
      </p:sp>
      <p:sp>
        <p:nvSpPr>
          <p:cNvPr id="83971" name="Rectangle 3"/>
          <p:cNvSpPr>
            <a:spLocks noGrp="1" noChangeArrowheads="1"/>
          </p:cNvSpPr>
          <p:nvPr>
            <p:ph type="body" idx="1"/>
          </p:nvPr>
        </p:nvSpPr>
        <p:spPr/>
        <p:txBody>
          <a:bodyPr/>
          <a:lstStyle/>
          <a:p>
            <a:pPr eaLnBrk="1" hangingPunct="1"/>
            <a:endParaRPr lang="en-NZ" smtClean="0"/>
          </a:p>
          <a:p>
            <a:pPr eaLnBrk="1" hangingPunct="1"/>
            <a:r>
              <a:rPr lang="en-US" smtClean="0"/>
              <a:t>Increasing sample size will not reduce all of the above types of errors!</a:t>
            </a:r>
          </a:p>
          <a:p>
            <a:pPr eaLnBrk="1" hangingPunct="1"/>
            <a:r>
              <a:rPr lang="en-US" smtClean="0"/>
              <a:t>Think long and hard about how any of these errors may occur</a:t>
            </a:r>
          </a:p>
        </p:txBody>
      </p:sp>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NZ" smtClean="0"/>
              <a:t>Dealing with non-sampling errors…</a:t>
            </a:r>
          </a:p>
        </p:txBody>
      </p:sp>
      <p:sp>
        <p:nvSpPr>
          <p:cNvPr id="561155" name="Rectangle 3"/>
          <p:cNvSpPr>
            <a:spLocks noGrp="1" noChangeArrowheads="1"/>
          </p:cNvSpPr>
          <p:nvPr>
            <p:ph type="body" idx="1"/>
          </p:nvPr>
        </p:nvSpPr>
        <p:spPr/>
        <p:txBody>
          <a:bodyPr/>
          <a:lstStyle/>
          <a:p>
            <a:pPr eaLnBrk="1" hangingPunct="1"/>
            <a:r>
              <a:rPr lang="en-NZ" smtClean="0"/>
              <a:t>Mistakes – check/ re-check data</a:t>
            </a:r>
          </a:p>
          <a:p>
            <a:pPr lvl="1" eaLnBrk="1" hangingPunct="1"/>
            <a:r>
              <a:rPr lang="en-NZ" smtClean="0"/>
              <a:t>Rule of thumb –if it’s too good to be true, it is</a:t>
            </a:r>
          </a:p>
          <a:p>
            <a:pPr eaLnBrk="1" hangingPunct="1"/>
            <a:r>
              <a:rPr lang="en-US" smtClean="0"/>
              <a:t>Training of interviewers</a:t>
            </a:r>
          </a:p>
          <a:p>
            <a:pPr eaLnBrk="1" hangingPunct="1"/>
            <a:r>
              <a:rPr lang="en-NZ" smtClean="0"/>
              <a:t>Pilot questionnaire</a:t>
            </a:r>
          </a:p>
          <a:p>
            <a:pPr eaLnBrk="1" hangingPunct="1"/>
            <a:r>
              <a:rPr lang="en-US" smtClean="0"/>
              <a:t>Wording of the questions</a:t>
            </a:r>
            <a:endParaRPr lang="en-NZ"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1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1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1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1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ctrTitle"/>
          </p:nvPr>
        </p:nvSpPr>
        <p:spPr/>
        <p:txBody>
          <a:bodyPr/>
          <a:lstStyle/>
          <a:p>
            <a:pPr algn="ctr" eaLnBrk="1" hangingPunct="1"/>
            <a:r>
              <a:rPr lang="en-NZ" sz="4400" smtClean="0"/>
              <a:t>Developing the questionnaire</a:t>
            </a:r>
          </a:p>
        </p:txBody>
      </p:sp>
      <p:sp>
        <p:nvSpPr>
          <p:cNvPr id="86019" name="Rectangle 5"/>
          <p:cNvSpPr>
            <a:spLocks noGrp="1" noChangeArrowheads="1"/>
          </p:cNvSpPr>
          <p:nvPr>
            <p:ph type="subTitle" idx="1"/>
          </p:nvPr>
        </p:nvSpPr>
        <p:spPr/>
        <p:txBody>
          <a:bodyPr/>
          <a:lstStyle/>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547813" y="125413"/>
            <a:ext cx="7596187" cy="855662"/>
          </a:xfrm>
        </p:spPr>
        <p:txBody>
          <a:bodyPr/>
          <a:lstStyle/>
          <a:p>
            <a:pPr eaLnBrk="1" hangingPunct="1"/>
            <a:r>
              <a:rPr lang="en-US" smtClean="0"/>
              <a:t>A good questionnaire must:</a:t>
            </a:r>
            <a:endParaRPr lang="en-NZ" smtClean="0"/>
          </a:p>
        </p:txBody>
      </p:sp>
      <p:sp>
        <p:nvSpPr>
          <p:cNvPr id="87043" name="Rectangle 3"/>
          <p:cNvSpPr>
            <a:spLocks noGrp="1" noChangeArrowheads="1"/>
          </p:cNvSpPr>
          <p:nvPr>
            <p:ph type="body" idx="1"/>
          </p:nvPr>
        </p:nvSpPr>
        <p:spPr/>
        <p:txBody>
          <a:bodyPr/>
          <a:lstStyle/>
          <a:p>
            <a:pPr eaLnBrk="1" hangingPunct="1"/>
            <a:r>
              <a:rPr lang="en-US" smtClean="0">
                <a:solidFill>
                  <a:schemeClr val="bg1"/>
                </a:solidFill>
              </a:rPr>
              <a:t>Address the research questions of interest</a:t>
            </a:r>
          </a:p>
          <a:p>
            <a:pPr eaLnBrk="1" hangingPunct="1"/>
            <a:r>
              <a:rPr lang="en-US" smtClean="0">
                <a:solidFill>
                  <a:schemeClr val="bg1"/>
                </a:solidFill>
              </a:rPr>
              <a:t>Ask short, simple, and clearly-worded questions</a:t>
            </a:r>
          </a:p>
          <a:p>
            <a:pPr eaLnBrk="1" hangingPunct="1"/>
            <a:r>
              <a:rPr lang="en-US" smtClean="0">
                <a:solidFill>
                  <a:schemeClr val="bg1"/>
                </a:solidFill>
              </a:rPr>
              <a:t>Usually, start with demographic questions to help respondents get started comfortably</a:t>
            </a:r>
          </a:p>
          <a:p>
            <a:pPr eaLnBrk="1" hangingPunct="1"/>
            <a:r>
              <a:rPr lang="en-US" smtClean="0">
                <a:solidFill>
                  <a:schemeClr val="bg1"/>
                </a:solidFill>
              </a:rPr>
              <a:t>Use dichotomous and multiple-choice questions.</a:t>
            </a:r>
          </a:p>
          <a:p>
            <a:pPr eaLnBrk="1" hangingPunct="1"/>
            <a:r>
              <a:rPr lang="en-US" smtClean="0">
                <a:solidFill>
                  <a:schemeClr val="bg1"/>
                </a:solidFill>
              </a:rPr>
              <a:t>Be as short as possible</a:t>
            </a:r>
            <a:endParaRPr lang="en-NZ" smtClean="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A good questionnaire must:</a:t>
            </a:r>
            <a:endParaRPr lang="en-NZ" smtClean="0"/>
          </a:p>
        </p:txBody>
      </p:sp>
      <p:sp>
        <p:nvSpPr>
          <p:cNvPr id="88067" name="Rectangle 3"/>
          <p:cNvSpPr>
            <a:spLocks noGrp="1" noChangeArrowheads="1"/>
          </p:cNvSpPr>
          <p:nvPr>
            <p:ph type="body" idx="1"/>
          </p:nvPr>
        </p:nvSpPr>
        <p:spPr/>
        <p:txBody>
          <a:bodyPr/>
          <a:lstStyle/>
          <a:p>
            <a:pPr eaLnBrk="1" hangingPunct="1">
              <a:lnSpc>
                <a:spcPct val="90000"/>
              </a:lnSpc>
            </a:pPr>
            <a:r>
              <a:rPr lang="en-US" sz="2400" smtClean="0">
                <a:solidFill>
                  <a:schemeClr val="bg1"/>
                </a:solidFill>
              </a:rPr>
              <a:t>Use open-ended questions cautiously</a:t>
            </a:r>
          </a:p>
          <a:p>
            <a:pPr eaLnBrk="1" hangingPunct="1">
              <a:lnSpc>
                <a:spcPct val="90000"/>
              </a:lnSpc>
            </a:pPr>
            <a:r>
              <a:rPr lang="en-US" sz="2400" smtClean="0">
                <a:solidFill>
                  <a:schemeClr val="bg1"/>
                </a:solidFill>
              </a:rPr>
              <a:t> Avoid using leading questions</a:t>
            </a:r>
          </a:p>
          <a:p>
            <a:pPr lvl="1" eaLnBrk="1" hangingPunct="1">
              <a:lnSpc>
                <a:spcPct val="90000"/>
              </a:lnSpc>
            </a:pPr>
            <a:r>
              <a:rPr lang="en-NZ" sz="2400" smtClean="0"/>
              <a:t>“Should a smack as part of good parental correction be a criminal offence in New Zealand?" </a:t>
            </a:r>
            <a:endParaRPr lang="en-US" sz="2400" smtClean="0">
              <a:solidFill>
                <a:schemeClr val="bg1"/>
              </a:solidFill>
            </a:endParaRPr>
          </a:p>
          <a:p>
            <a:pPr eaLnBrk="1" hangingPunct="1">
              <a:lnSpc>
                <a:spcPct val="90000"/>
              </a:lnSpc>
            </a:pPr>
            <a:r>
              <a:rPr lang="en-US" sz="2400" smtClean="0">
                <a:solidFill>
                  <a:schemeClr val="bg1"/>
                </a:solidFill>
              </a:rPr>
              <a:t>Pretest a questionnaire on a small number of people</a:t>
            </a:r>
          </a:p>
          <a:p>
            <a:pPr eaLnBrk="1" hangingPunct="1">
              <a:lnSpc>
                <a:spcPct val="90000"/>
              </a:lnSpc>
            </a:pPr>
            <a:r>
              <a:rPr lang="en-US" sz="2400" smtClean="0">
                <a:solidFill>
                  <a:schemeClr val="bg1"/>
                </a:solidFill>
              </a:rPr>
              <a:t>Think about the way you intend to use the  collected data when preparing the questionnaire</a:t>
            </a:r>
          </a:p>
          <a:p>
            <a:pPr eaLnBrk="1" hangingPunct="1">
              <a:lnSpc>
                <a:spcPct val="90000"/>
              </a:lnSpc>
            </a:pPr>
            <a:r>
              <a:rPr lang="en-US" sz="2400" smtClean="0">
                <a:solidFill>
                  <a:schemeClr val="bg1"/>
                </a:solidFill>
              </a:rPr>
              <a:t>Questions will also depend on how you are getting the data e.g. CATI, person to person, mail/web</a:t>
            </a:r>
            <a:endParaRPr lang="en-NZ" sz="2400" smtClean="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NZ" smtClean="0"/>
              <a:t>Using focus groups</a:t>
            </a:r>
          </a:p>
        </p:txBody>
      </p:sp>
      <p:sp>
        <p:nvSpPr>
          <p:cNvPr id="89091" name="Rectangle 3"/>
          <p:cNvSpPr>
            <a:spLocks noGrp="1" noChangeArrowheads="1"/>
          </p:cNvSpPr>
          <p:nvPr>
            <p:ph type="body" idx="1"/>
          </p:nvPr>
        </p:nvSpPr>
        <p:spPr/>
        <p:txBody>
          <a:bodyPr/>
          <a:lstStyle/>
          <a:p>
            <a:pPr eaLnBrk="1" hangingPunct="1">
              <a:lnSpc>
                <a:spcPct val="90000"/>
              </a:lnSpc>
            </a:pPr>
            <a:r>
              <a:rPr lang="en-NZ" smtClean="0"/>
              <a:t>If possible, focus groups are a great way to assist in questionnaire design</a:t>
            </a:r>
          </a:p>
          <a:p>
            <a:pPr eaLnBrk="1" hangingPunct="1">
              <a:lnSpc>
                <a:spcPct val="90000"/>
              </a:lnSpc>
            </a:pPr>
            <a:r>
              <a:rPr lang="en-NZ" smtClean="0"/>
              <a:t>In-depth discussion by trained interviewer for small group of people</a:t>
            </a:r>
          </a:p>
          <a:p>
            <a:pPr eaLnBrk="1" hangingPunct="1">
              <a:lnSpc>
                <a:spcPct val="90000"/>
              </a:lnSpc>
            </a:pPr>
            <a:r>
              <a:rPr lang="en-NZ" smtClean="0"/>
              <a:t>Great way to understand the language used by people</a:t>
            </a:r>
          </a:p>
          <a:p>
            <a:pPr eaLnBrk="1" hangingPunct="1">
              <a:lnSpc>
                <a:spcPct val="90000"/>
              </a:lnSpc>
            </a:pPr>
            <a:r>
              <a:rPr lang="en-NZ" smtClean="0"/>
              <a:t>Gets to the ‘qualities’ of interest</a:t>
            </a:r>
          </a:p>
          <a:p>
            <a:pPr eaLnBrk="1" hangingPunct="1">
              <a:lnSpc>
                <a:spcPct val="90000"/>
              </a:lnSpc>
            </a:pPr>
            <a:r>
              <a:rPr lang="en-NZ" smtClean="0"/>
              <a:t>Can eliminate your biases/assumptions</a:t>
            </a:r>
          </a:p>
          <a:p>
            <a:pPr eaLnBrk="1" hangingPunct="1"/>
            <a:endParaRPr lang="en-NZ" sz="2400" smtClean="0"/>
          </a:p>
        </p:txBody>
      </p:sp>
    </p:spTree>
    <p:custDataLst>
      <p:tags r:id="rId1"/>
    </p:custData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Motivating case study: crime &amp; punishment</a:t>
            </a:r>
          </a:p>
        </p:txBody>
      </p:sp>
      <p:pic>
        <p:nvPicPr>
          <p:cNvPr id="574470" name="Picture 6"/>
          <p:cNvPicPr>
            <a:picLocks noChangeAspect="1" noChangeArrowheads="1"/>
          </p:cNvPicPr>
          <p:nvPr/>
        </p:nvPicPr>
        <p:blipFill>
          <a:blip r:embed="rId4" cstate="print"/>
          <a:srcRect/>
          <a:stretch>
            <a:fillRect/>
          </a:stretch>
        </p:blipFill>
        <p:spPr bwMode="auto">
          <a:xfrm>
            <a:off x="2484438" y="1146175"/>
            <a:ext cx="4283075" cy="57118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4470"/>
                                        </p:tgtEl>
                                        <p:attrNameLst>
                                          <p:attrName>style.visibility</p:attrName>
                                        </p:attrNameLst>
                                      </p:cBhvr>
                                      <p:to>
                                        <p:strVal val="visible"/>
                                      </p:to>
                                    </p:set>
                                    <p:anim calcmode="lin" valueType="num">
                                      <p:cBhvr additive="base">
                                        <p:cTn id="7" dur="500" fill="hold"/>
                                        <p:tgtEl>
                                          <p:spTgt spid="574470"/>
                                        </p:tgtEl>
                                        <p:attrNameLst>
                                          <p:attrName>ppt_x</p:attrName>
                                        </p:attrNameLst>
                                      </p:cBhvr>
                                      <p:tavLst>
                                        <p:tav tm="0">
                                          <p:val>
                                            <p:strVal val="#ppt_x"/>
                                          </p:val>
                                        </p:tav>
                                        <p:tav tm="100000">
                                          <p:val>
                                            <p:strVal val="#ppt_x"/>
                                          </p:val>
                                        </p:tav>
                                      </p:tavLst>
                                    </p:anim>
                                    <p:anim calcmode="lin" valueType="num">
                                      <p:cBhvr additive="base">
                                        <p:cTn id="8" dur="500" fill="hold"/>
                                        <p:tgtEl>
                                          <p:spTgt spid="5744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Motivating case study: crime &amp; punishment</a:t>
            </a:r>
          </a:p>
        </p:txBody>
      </p:sp>
      <p:pic>
        <p:nvPicPr>
          <p:cNvPr id="576516" name="Picture 4"/>
          <p:cNvPicPr>
            <a:picLocks noChangeAspect="1" noChangeArrowheads="1"/>
          </p:cNvPicPr>
          <p:nvPr>
            <p:ph type="body" sz="half" idx="2"/>
          </p:nvPr>
        </p:nvPicPr>
        <p:blipFill>
          <a:blip r:embed="rId4" cstate="print"/>
          <a:srcRect/>
          <a:stretch>
            <a:fillRect/>
          </a:stretch>
        </p:blipFill>
        <p:spPr>
          <a:xfrm>
            <a:off x="611188" y="1916113"/>
            <a:ext cx="8032750" cy="4070350"/>
          </a:xfr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651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6"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216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2164" name="Rectangle 5"/>
          <p:cNvSpPr>
            <a:spLocks noGrp="1" noChangeArrowheads="1"/>
          </p:cNvSpPr>
          <p:nvPr>
            <p:ph type="title"/>
          </p:nvPr>
        </p:nvSpPr>
        <p:spPr>
          <a:noFill/>
        </p:spPr>
        <p:txBody>
          <a:bodyPr lIns="90488" tIns="44450" rIns="90488" bIns="44450"/>
          <a:lstStyle/>
          <a:p>
            <a:pPr eaLnBrk="1" hangingPunct="1"/>
            <a:r>
              <a:rPr lang="en-US" smtClean="0"/>
              <a:t>What type of population are you sampling?</a:t>
            </a:r>
          </a:p>
        </p:txBody>
      </p:sp>
      <p:sp>
        <p:nvSpPr>
          <p:cNvPr id="652294" name="Rectangle 6"/>
          <p:cNvSpPr>
            <a:spLocks noGrp="1" noChangeArrowheads="1"/>
          </p:cNvSpPr>
          <p:nvPr>
            <p:ph type="body" idx="1"/>
          </p:nvPr>
        </p:nvSpPr>
        <p:spPr>
          <a:noFill/>
        </p:spPr>
        <p:txBody>
          <a:bodyPr lIns="90488" tIns="44450" rIns="90488" bIns="44450"/>
          <a:lstStyle/>
          <a:p>
            <a:pPr eaLnBrk="1" hangingPunct="1">
              <a:lnSpc>
                <a:spcPct val="80000"/>
              </a:lnSpc>
            </a:pPr>
            <a:r>
              <a:rPr lang="en-US" smtClean="0"/>
              <a:t>Consider number of qualities respondents possess:</a:t>
            </a:r>
          </a:p>
          <a:p>
            <a:pPr lvl="1" eaLnBrk="1" hangingPunct="1">
              <a:lnSpc>
                <a:spcPct val="80000"/>
              </a:lnSpc>
            </a:pPr>
            <a:r>
              <a:rPr lang="en-US" smtClean="0"/>
              <a:t>Education  (specifically reading level) </a:t>
            </a:r>
          </a:p>
          <a:p>
            <a:pPr lvl="2" eaLnBrk="1" hangingPunct="1">
              <a:lnSpc>
                <a:spcPct val="80000"/>
              </a:lnSpc>
            </a:pPr>
            <a:r>
              <a:rPr lang="en-US" smtClean="0"/>
              <a:t>Web/mail surveys</a:t>
            </a:r>
          </a:p>
          <a:p>
            <a:pPr lvl="1" eaLnBrk="1" hangingPunct="1">
              <a:lnSpc>
                <a:spcPct val="80000"/>
              </a:lnSpc>
            </a:pPr>
            <a:r>
              <a:rPr lang="en-US" smtClean="0"/>
              <a:t>Limits of attention </a:t>
            </a:r>
          </a:p>
          <a:p>
            <a:pPr lvl="2" eaLnBrk="1" hangingPunct="1">
              <a:lnSpc>
                <a:spcPct val="80000"/>
              </a:lnSpc>
            </a:pPr>
            <a:r>
              <a:rPr lang="en-US" smtClean="0"/>
              <a:t>avoid fatiguing respondents</a:t>
            </a:r>
          </a:p>
          <a:p>
            <a:pPr lvl="2" eaLnBrk="1" hangingPunct="1">
              <a:lnSpc>
                <a:spcPct val="80000"/>
              </a:lnSpc>
            </a:pPr>
            <a:r>
              <a:rPr lang="en-US" smtClean="0"/>
              <a:t>telephone surveys – very important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52294">
                                            <p:txEl>
                                              <p:pRg st="0" end="0"/>
                                            </p:txEl>
                                          </p:spTgt>
                                        </p:tgtEl>
                                        <p:attrNameLst>
                                          <p:attrName>style.visibility</p:attrName>
                                        </p:attrNameLst>
                                      </p:cBhvr>
                                      <p:to>
                                        <p:strVal val="visible"/>
                                      </p:to>
                                    </p:set>
                                    <p:anim calcmode="lin" valueType="num">
                                      <p:cBhvr additive="base">
                                        <p:cTn id="7" dur="500" fill="hold"/>
                                        <p:tgtEl>
                                          <p:spTgt spid="65229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52294">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2294">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52294">
                                            <p:txEl>
                                              <p:pRg st="1" end="1"/>
                                            </p:txEl>
                                          </p:spTgt>
                                        </p:tgtEl>
                                        <p:attrNameLst>
                                          <p:attrName>style.visibility</p:attrName>
                                        </p:attrNameLst>
                                      </p:cBhvr>
                                      <p:to>
                                        <p:strVal val="visible"/>
                                      </p:to>
                                    </p:set>
                                    <p:anim calcmode="lin" valueType="num">
                                      <p:cBhvr additive="base">
                                        <p:cTn id="13" dur="500" fill="hold"/>
                                        <p:tgtEl>
                                          <p:spTgt spid="65229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52294">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2294">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52294">
                                            <p:txEl>
                                              <p:pRg st="2" end="2"/>
                                            </p:txEl>
                                          </p:spTgt>
                                        </p:tgtEl>
                                        <p:attrNameLst>
                                          <p:attrName>style.visibility</p:attrName>
                                        </p:attrNameLst>
                                      </p:cBhvr>
                                      <p:to>
                                        <p:strVal val="visible"/>
                                      </p:to>
                                    </p:set>
                                    <p:anim calcmode="lin" valueType="num">
                                      <p:cBhvr additive="base">
                                        <p:cTn id="19" dur="500" fill="hold"/>
                                        <p:tgtEl>
                                          <p:spTgt spid="65229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52294">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2294">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52294">
                                            <p:txEl>
                                              <p:pRg st="3" end="3"/>
                                            </p:txEl>
                                          </p:spTgt>
                                        </p:tgtEl>
                                        <p:attrNameLst>
                                          <p:attrName>style.visibility</p:attrName>
                                        </p:attrNameLst>
                                      </p:cBhvr>
                                      <p:to>
                                        <p:strVal val="visible"/>
                                      </p:to>
                                    </p:set>
                                    <p:anim calcmode="lin" valueType="num">
                                      <p:cBhvr additive="base">
                                        <p:cTn id="25" dur="500" fill="hold"/>
                                        <p:tgtEl>
                                          <p:spTgt spid="65229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52294">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2294">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52294">
                                            <p:txEl>
                                              <p:pRg st="4" end="4"/>
                                            </p:txEl>
                                          </p:spTgt>
                                        </p:tgtEl>
                                        <p:attrNameLst>
                                          <p:attrName>style.visibility</p:attrName>
                                        </p:attrNameLst>
                                      </p:cBhvr>
                                      <p:to>
                                        <p:strVal val="visible"/>
                                      </p:to>
                                    </p:set>
                                    <p:anim calcmode="lin" valueType="num">
                                      <p:cBhvr additive="base">
                                        <p:cTn id="31" dur="500" fill="hold"/>
                                        <p:tgtEl>
                                          <p:spTgt spid="65229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52294">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2294">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52294">
                                            <p:txEl>
                                              <p:pRg st="5" end="5"/>
                                            </p:txEl>
                                          </p:spTgt>
                                        </p:tgtEl>
                                        <p:attrNameLst>
                                          <p:attrName>style.visibility</p:attrName>
                                        </p:attrNameLst>
                                      </p:cBhvr>
                                      <p:to>
                                        <p:strVal val="visible"/>
                                      </p:to>
                                    </p:set>
                                    <p:anim calcmode="lin" valueType="num">
                                      <p:cBhvr additive="base">
                                        <p:cTn id="37" dur="500" fill="hold"/>
                                        <p:tgtEl>
                                          <p:spTgt spid="65229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52294">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2294">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4"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318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93188" name="Rectangle 4"/>
          <p:cNvSpPr>
            <a:spLocks noGrp="1" noChangeArrowheads="1"/>
          </p:cNvSpPr>
          <p:nvPr>
            <p:ph type="title"/>
          </p:nvPr>
        </p:nvSpPr>
        <p:spPr>
          <a:noFill/>
        </p:spPr>
        <p:txBody>
          <a:bodyPr lIns="90488" tIns="44450" rIns="90488" bIns="44450"/>
          <a:lstStyle/>
          <a:p>
            <a:pPr eaLnBrk="1" hangingPunct="1"/>
            <a:r>
              <a:rPr lang="en-US" smtClean="0"/>
              <a:t>What type of population are you sampling?</a:t>
            </a:r>
          </a:p>
        </p:txBody>
      </p:sp>
      <p:sp>
        <p:nvSpPr>
          <p:cNvPr id="709637" name="Rectangle 5"/>
          <p:cNvSpPr>
            <a:spLocks noGrp="1" noChangeArrowheads="1"/>
          </p:cNvSpPr>
          <p:nvPr>
            <p:ph type="body" idx="1"/>
          </p:nvPr>
        </p:nvSpPr>
        <p:spPr>
          <a:noFill/>
        </p:spPr>
        <p:txBody>
          <a:bodyPr lIns="90488" tIns="44450" rIns="90488" bIns="44450"/>
          <a:lstStyle/>
          <a:p>
            <a:pPr lvl="1" eaLnBrk="1" hangingPunct="1">
              <a:lnSpc>
                <a:spcPct val="80000"/>
              </a:lnSpc>
            </a:pPr>
            <a:r>
              <a:rPr lang="en-US" smtClean="0"/>
              <a:t>Motivation </a:t>
            </a:r>
          </a:p>
          <a:p>
            <a:pPr lvl="2" eaLnBrk="1" hangingPunct="1">
              <a:lnSpc>
                <a:spcPct val="80000"/>
              </a:lnSpc>
            </a:pPr>
            <a:r>
              <a:rPr lang="en-US" smtClean="0"/>
              <a:t>Why is respondent going to/not  participate</a:t>
            </a:r>
          </a:p>
          <a:p>
            <a:pPr lvl="2" eaLnBrk="1" hangingPunct="1">
              <a:lnSpc>
                <a:spcPct val="80000"/>
              </a:lnSpc>
            </a:pPr>
            <a:r>
              <a:rPr lang="en-US" smtClean="0"/>
              <a:t>Political polls</a:t>
            </a:r>
          </a:p>
          <a:p>
            <a:pPr lvl="2" eaLnBrk="1" hangingPunct="1">
              <a:lnSpc>
                <a:spcPct val="80000"/>
              </a:lnSpc>
            </a:pPr>
            <a:r>
              <a:rPr lang="en-US" smtClean="0"/>
              <a:t>Do I need incentives $$$$</a:t>
            </a:r>
          </a:p>
          <a:p>
            <a:pPr lvl="1" eaLnBrk="1" hangingPunct="1">
              <a:lnSpc>
                <a:spcPct val="80000"/>
              </a:lnSpc>
              <a:buFont typeface="Wingdings" pitchFamily="2" charset="2"/>
              <a:buNone/>
            </a:pPr>
            <a:endParaRPr lang="en-US"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09637">
                                            <p:txEl>
                                              <p:pRg st="0" end="0"/>
                                            </p:txEl>
                                          </p:spTgt>
                                        </p:tgtEl>
                                        <p:attrNameLst>
                                          <p:attrName>style.visibility</p:attrName>
                                        </p:attrNameLst>
                                      </p:cBhvr>
                                      <p:to>
                                        <p:strVal val="visible"/>
                                      </p:to>
                                    </p:set>
                                    <p:anim calcmode="lin" valueType="num">
                                      <p:cBhvr additive="base">
                                        <p:cTn id="7" dur="500" fill="hold"/>
                                        <p:tgtEl>
                                          <p:spTgt spid="70963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0963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09637">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09637">
                                            <p:txEl>
                                              <p:pRg st="1" end="1"/>
                                            </p:txEl>
                                          </p:spTgt>
                                        </p:tgtEl>
                                        <p:attrNameLst>
                                          <p:attrName>style.visibility</p:attrName>
                                        </p:attrNameLst>
                                      </p:cBhvr>
                                      <p:to>
                                        <p:strVal val="visible"/>
                                      </p:to>
                                    </p:set>
                                    <p:anim calcmode="lin" valueType="num">
                                      <p:cBhvr additive="base">
                                        <p:cTn id="13" dur="500" fill="hold"/>
                                        <p:tgtEl>
                                          <p:spTgt spid="70963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0963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09637">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09637">
                                            <p:txEl>
                                              <p:pRg st="2" end="2"/>
                                            </p:txEl>
                                          </p:spTgt>
                                        </p:tgtEl>
                                        <p:attrNameLst>
                                          <p:attrName>style.visibility</p:attrName>
                                        </p:attrNameLst>
                                      </p:cBhvr>
                                      <p:to>
                                        <p:strVal val="visible"/>
                                      </p:to>
                                    </p:set>
                                    <p:anim calcmode="lin" valueType="num">
                                      <p:cBhvr additive="base">
                                        <p:cTn id="19" dur="500" fill="hold"/>
                                        <p:tgtEl>
                                          <p:spTgt spid="70963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0963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09637">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09637">
                                            <p:txEl>
                                              <p:pRg st="3" end="3"/>
                                            </p:txEl>
                                          </p:spTgt>
                                        </p:tgtEl>
                                        <p:attrNameLst>
                                          <p:attrName>style.visibility</p:attrName>
                                        </p:attrNameLst>
                                      </p:cBhvr>
                                      <p:to>
                                        <p:strVal val="visible"/>
                                      </p:to>
                                    </p:set>
                                    <p:anim calcmode="lin" valueType="num">
                                      <p:cBhvr additive="base">
                                        <p:cTn id="25" dur="500" fill="hold"/>
                                        <p:tgtEl>
                                          <p:spTgt spid="70963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0963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09637">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Motivating case study: crime &amp; punishment</a:t>
            </a:r>
          </a:p>
        </p:txBody>
      </p:sp>
      <p:sp>
        <p:nvSpPr>
          <p:cNvPr id="13315" name="Rectangle 7"/>
          <p:cNvSpPr>
            <a:spLocks noGrp="1" noChangeArrowheads="1" noTextEdit="1"/>
          </p:cNvSpPr>
          <p:nvPr>
            <p:ph type="clipArt" sz="half" idx="1"/>
          </p:nvPr>
        </p:nvSpPr>
        <p:spPr/>
      </p:sp>
      <p:sp>
        <p:nvSpPr>
          <p:cNvPr id="13316" name="Rectangle 8"/>
          <p:cNvSpPr>
            <a:spLocks noGrp="1" noChangeArrowheads="1"/>
          </p:cNvSpPr>
          <p:nvPr>
            <p:ph type="body" sz="half" idx="2"/>
          </p:nvPr>
        </p:nvSpPr>
        <p:spPr/>
        <p:txBody>
          <a:bodyPr/>
          <a:lstStyle/>
          <a:p>
            <a:pPr eaLnBrk="1" hangingPunct="1"/>
            <a:r>
              <a:rPr lang="en-US" smtClean="0"/>
              <a:t>“The report presents the findings of the first comprehensive national survey of the views of a sample of adult New Zealanders about crime and the criminal justice system’s response to crime.”</a:t>
            </a:r>
          </a:p>
          <a:p>
            <a:pPr eaLnBrk="1" hangingPunct="1"/>
            <a:endParaRPr lang="en-US" smtClean="0"/>
          </a:p>
        </p:txBody>
      </p:sp>
      <p:pic>
        <p:nvPicPr>
          <p:cNvPr id="13317" name="Picture 4"/>
          <p:cNvPicPr>
            <a:picLocks noChangeAspect="1" noChangeArrowheads="1"/>
          </p:cNvPicPr>
          <p:nvPr/>
        </p:nvPicPr>
        <p:blipFill>
          <a:blip r:embed="rId4" cstate="print"/>
          <a:srcRect/>
          <a:stretch>
            <a:fillRect/>
          </a:stretch>
        </p:blipFill>
        <p:spPr bwMode="auto">
          <a:xfrm>
            <a:off x="684213" y="1628775"/>
            <a:ext cx="3816350" cy="4679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NZ" smtClean="0"/>
              <a:t>Some types of questions</a:t>
            </a:r>
          </a:p>
        </p:txBody>
      </p:sp>
      <p:sp>
        <p:nvSpPr>
          <p:cNvPr id="705539" name="Rectangle 3"/>
          <p:cNvSpPr>
            <a:spLocks noGrp="1" noChangeArrowheads="1"/>
          </p:cNvSpPr>
          <p:nvPr>
            <p:ph type="body" idx="1"/>
          </p:nvPr>
        </p:nvSpPr>
        <p:spPr/>
        <p:txBody>
          <a:bodyPr/>
          <a:lstStyle/>
          <a:p>
            <a:pPr eaLnBrk="1" hangingPunct="1">
              <a:lnSpc>
                <a:spcPct val="70000"/>
              </a:lnSpc>
            </a:pPr>
            <a:r>
              <a:rPr lang="en-US" smtClean="0"/>
              <a:t>Reports of fact - self-disclosure of some objective information </a:t>
            </a:r>
          </a:p>
          <a:p>
            <a:pPr lvl="1" eaLnBrk="1" hangingPunct="1">
              <a:lnSpc>
                <a:spcPct val="70000"/>
              </a:lnSpc>
            </a:pPr>
            <a:r>
              <a:rPr lang="en-US" smtClean="0"/>
              <a:t>e.g., age, sex, education, behavior.</a:t>
            </a:r>
          </a:p>
          <a:p>
            <a:pPr eaLnBrk="1" hangingPunct="1">
              <a:lnSpc>
                <a:spcPct val="70000"/>
              </a:lnSpc>
            </a:pPr>
            <a:r>
              <a:rPr lang="en-US" smtClean="0"/>
              <a:t>Ratings of opinion or preference - evaluative response to statement </a:t>
            </a:r>
          </a:p>
          <a:p>
            <a:pPr lvl="1" eaLnBrk="1" hangingPunct="1">
              <a:lnSpc>
                <a:spcPct val="70000"/>
              </a:lnSpc>
            </a:pPr>
            <a:r>
              <a:rPr lang="en-US" smtClean="0"/>
              <a:t>e.g., satisfaction, agreement, like/dislike.</a:t>
            </a:r>
          </a:p>
          <a:p>
            <a:pPr eaLnBrk="1" hangingPunct="1">
              <a:lnSpc>
                <a:spcPct val="70000"/>
              </a:lnSpc>
            </a:pPr>
            <a:r>
              <a:rPr lang="en-US" smtClean="0"/>
              <a:t>Reports of intended behavior - self-disclosure of motivation or intention </a:t>
            </a:r>
          </a:p>
          <a:p>
            <a:pPr lvl="1" eaLnBrk="1" hangingPunct="1">
              <a:lnSpc>
                <a:spcPct val="70000"/>
              </a:lnSpc>
            </a:pPr>
            <a:r>
              <a:rPr lang="en-US" smtClean="0"/>
              <a:t>e.g., likeliness to purchase.</a:t>
            </a:r>
          </a:p>
          <a:p>
            <a:pPr eaLnBrk="1" hangingPunct="1">
              <a:lnSpc>
                <a:spcPct val="90000"/>
              </a:lnSpc>
            </a:pPr>
            <a:endParaRPr lang="en-NZ"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5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5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55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55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39"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What type of response format is appropriate for each question?</a:t>
            </a:r>
            <a:endParaRPr lang="en-NZ" smtClean="0"/>
          </a:p>
        </p:txBody>
      </p:sp>
      <p:sp>
        <p:nvSpPr>
          <p:cNvPr id="711683" name="Rectangle 3"/>
          <p:cNvSpPr>
            <a:spLocks noGrp="1" noChangeArrowheads="1"/>
          </p:cNvSpPr>
          <p:nvPr>
            <p:ph type="body" idx="1"/>
          </p:nvPr>
        </p:nvSpPr>
        <p:spPr/>
        <p:txBody>
          <a:bodyPr/>
          <a:lstStyle/>
          <a:p>
            <a:pPr eaLnBrk="1" hangingPunct="1"/>
            <a:r>
              <a:rPr lang="en-US" smtClean="0"/>
              <a:t>Open-ended questions </a:t>
            </a:r>
          </a:p>
          <a:p>
            <a:pPr lvl="1" eaLnBrk="1" hangingPunct="1"/>
            <a:r>
              <a:rPr lang="en-US" smtClean="0"/>
              <a:t>permits subject freedom to answer question in own words. </a:t>
            </a:r>
          </a:p>
          <a:p>
            <a:pPr lvl="1" eaLnBrk="1" hangingPunct="1"/>
            <a:r>
              <a:rPr lang="en-US" smtClean="0"/>
              <a:t>without pre-specified alternatives.</a:t>
            </a:r>
          </a:p>
          <a:p>
            <a:pPr eaLnBrk="1" hangingPunct="1"/>
            <a:endParaRPr lang="en-NZ"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1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build="p"/>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4"/>
          <p:cNvSpPr>
            <a:spLocks noGrp="1" noChangeArrowheads="1"/>
          </p:cNvSpPr>
          <p:nvPr>
            <p:ph type="title"/>
          </p:nvPr>
        </p:nvSpPr>
        <p:spPr/>
        <p:txBody>
          <a:bodyPr/>
          <a:lstStyle/>
          <a:p>
            <a:pPr eaLnBrk="1" hangingPunct="1"/>
            <a:r>
              <a:rPr lang="en-NZ" smtClean="0"/>
              <a:t>Open-ended questions</a:t>
            </a:r>
          </a:p>
        </p:txBody>
      </p:sp>
      <p:sp>
        <p:nvSpPr>
          <p:cNvPr id="712709" name="Rectangle 5"/>
          <p:cNvSpPr>
            <a:spLocks noGrp="1" noChangeArrowheads="1"/>
          </p:cNvSpPr>
          <p:nvPr>
            <p:ph type="body" sz="half" idx="1"/>
          </p:nvPr>
        </p:nvSpPr>
        <p:spPr/>
        <p:txBody>
          <a:bodyPr/>
          <a:lstStyle/>
          <a:p>
            <a:pPr eaLnBrk="1" hangingPunct="1">
              <a:lnSpc>
                <a:spcPct val="90000"/>
              </a:lnSpc>
              <a:buFont typeface="Wingdings" pitchFamily="2" charset="2"/>
              <a:buNone/>
            </a:pPr>
            <a:r>
              <a:rPr lang="en-US" u="sng" smtClean="0"/>
              <a:t>Advantages:</a:t>
            </a:r>
          </a:p>
          <a:p>
            <a:pPr lvl="1" eaLnBrk="1" hangingPunct="1">
              <a:lnSpc>
                <a:spcPct val="90000"/>
              </a:lnSpc>
            </a:pPr>
            <a:r>
              <a:rPr lang="en-US" sz="2800" smtClean="0"/>
              <a:t>Obtains unanticipated answers</a:t>
            </a:r>
          </a:p>
          <a:p>
            <a:pPr lvl="1" eaLnBrk="1" hangingPunct="1">
              <a:lnSpc>
                <a:spcPct val="90000"/>
              </a:lnSpc>
            </a:pPr>
            <a:r>
              <a:rPr lang="en-US" sz="2800" smtClean="0"/>
              <a:t>May better reflect respondent’s   thoughts/beliefs</a:t>
            </a:r>
          </a:p>
          <a:p>
            <a:pPr lvl="1" eaLnBrk="1" hangingPunct="1">
              <a:lnSpc>
                <a:spcPct val="90000"/>
              </a:lnSpc>
            </a:pPr>
            <a:r>
              <a:rPr lang="en-US" sz="2800" smtClean="0"/>
              <a:t>Appropriate when list of possible  answers is excessive</a:t>
            </a:r>
          </a:p>
          <a:p>
            <a:pPr eaLnBrk="1" hangingPunct="1"/>
            <a:endParaRPr lang="en-NZ" smtClean="0"/>
          </a:p>
        </p:txBody>
      </p:sp>
      <p:sp>
        <p:nvSpPr>
          <p:cNvPr id="712710" name="Rectangle 6"/>
          <p:cNvSpPr>
            <a:spLocks noGrp="1" noChangeArrowheads="1"/>
          </p:cNvSpPr>
          <p:nvPr>
            <p:ph type="body" sz="half" idx="2"/>
          </p:nvPr>
        </p:nvSpPr>
        <p:spPr/>
        <p:txBody>
          <a:bodyPr/>
          <a:lstStyle/>
          <a:p>
            <a:pPr eaLnBrk="1" hangingPunct="1">
              <a:lnSpc>
                <a:spcPct val="90000"/>
              </a:lnSpc>
              <a:buFont typeface="Wingdings" pitchFamily="2" charset="2"/>
              <a:buNone/>
            </a:pPr>
            <a:r>
              <a:rPr lang="en-US" sz="3200" u="sng" smtClean="0"/>
              <a:t>Disadvantages:</a:t>
            </a:r>
          </a:p>
          <a:p>
            <a:pPr lvl="1" eaLnBrk="1" hangingPunct="1"/>
            <a:r>
              <a:rPr lang="en-US" sz="2800" smtClean="0"/>
              <a:t>Flexibility in responses difficult to code and </a:t>
            </a:r>
            <a:r>
              <a:rPr lang="en-NZ" sz="2800" smtClean="0"/>
              <a:t>analyse</a:t>
            </a:r>
          </a:p>
          <a:p>
            <a:pPr lvl="1" eaLnBrk="1" hangingPunct="1"/>
            <a:r>
              <a:rPr lang="en-US" sz="2800" smtClean="0"/>
              <a:t>Provides incomplete or unintelligible  answers</a:t>
            </a:r>
          </a:p>
          <a:p>
            <a:pPr eaLnBrk="1" hangingPunct="1"/>
            <a:endParaRPr lang="en-NZ" sz="2400"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27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27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27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27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27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27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27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9" grpId="0" build="p"/>
      <p:bldP spid="712710" grpId="0" build="p"/>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Close-ended questions</a:t>
            </a:r>
            <a:endParaRPr lang="en-NZ" smtClean="0"/>
          </a:p>
        </p:txBody>
      </p:sp>
      <p:sp>
        <p:nvSpPr>
          <p:cNvPr id="714755" name="Rectangle 3"/>
          <p:cNvSpPr>
            <a:spLocks noGrp="1" noChangeArrowheads="1"/>
          </p:cNvSpPr>
          <p:nvPr>
            <p:ph type="body" idx="1"/>
          </p:nvPr>
        </p:nvSpPr>
        <p:spPr/>
        <p:txBody>
          <a:bodyPr/>
          <a:lstStyle/>
          <a:p>
            <a:pPr eaLnBrk="1" hangingPunct="1"/>
            <a:r>
              <a:rPr lang="en-US" smtClean="0">
                <a:solidFill>
                  <a:schemeClr val="bg1"/>
                </a:solidFill>
              </a:rPr>
              <a:t>Subject selects from list of pre-determined,  acceptable responses</a:t>
            </a:r>
          </a:p>
          <a:p>
            <a:pPr eaLnBrk="1" hangingPunct="1"/>
            <a:r>
              <a:rPr lang="en-US" smtClean="0">
                <a:solidFill>
                  <a:schemeClr val="bg1"/>
                </a:solidFill>
              </a:rPr>
              <a:t>Can sometimes use other to specify</a:t>
            </a:r>
          </a:p>
          <a:p>
            <a:pPr lvl="1" eaLnBrk="1" hangingPunct="1">
              <a:buFont typeface="Wingdings" pitchFamily="2" charset="2"/>
              <a:buNone/>
            </a:pPr>
            <a:endParaRPr lang="en-US" smtClean="0">
              <a:solidFill>
                <a:schemeClr val="bg1"/>
              </a:solidFill>
            </a:endParaRPr>
          </a:p>
          <a:p>
            <a:pPr eaLnBrk="1" hangingPunct="1"/>
            <a:endParaRPr lang="en-NZ" smtClean="0">
              <a:solidFill>
                <a:schemeClr val="bg1"/>
              </a:solidFill>
            </a:endParaRPr>
          </a:p>
        </p:txBody>
      </p:sp>
      <p:pic>
        <p:nvPicPr>
          <p:cNvPr id="714759" name="Picture 7"/>
          <p:cNvPicPr>
            <a:picLocks noChangeAspect="1" noChangeArrowheads="1"/>
          </p:cNvPicPr>
          <p:nvPr/>
        </p:nvPicPr>
        <p:blipFill>
          <a:blip r:embed="rId4" cstate="print"/>
          <a:srcRect/>
          <a:stretch>
            <a:fillRect/>
          </a:stretch>
        </p:blipFill>
        <p:spPr bwMode="auto">
          <a:xfrm>
            <a:off x="1044575" y="3568700"/>
            <a:ext cx="6480175" cy="30289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4759"/>
                                        </p:tgtEl>
                                        <p:attrNameLst>
                                          <p:attrName>style.visibility</p:attrName>
                                        </p:attrNameLst>
                                      </p:cBhvr>
                                      <p:to>
                                        <p:strVal val="visible"/>
                                      </p:to>
                                    </p:set>
                                    <p:anim calcmode="lin" valueType="num">
                                      <p:cBhvr additive="base">
                                        <p:cTn id="7" dur="500" fill="hold"/>
                                        <p:tgtEl>
                                          <p:spTgt spid="714759"/>
                                        </p:tgtEl>
                                        <p:attrNameLst>
                                          <p:attrName>ppt_x</p:attrName>
                                        </p:attrNameLst>
                                      </p:cBhvr>
                                      <p:tavLst>
                                        <p:tav tm="0">
                                          <p:val>
                                            <p:strVal val="#ppt_x"/>
                                          </p:val>
                                        </p:tav>
                                        <p:tav tm="100000">
                                          <p:val>
                                            <p:strVal val="#ppt_x"/>
                                          </p:val>
                                        </p:tav>
                                      </p:tavLst>
                                    </p:anim>
                                    <p:anim calcmode="lin" valueType="num">
                                      <p:cBhvr additive="base">
                                        <p:cTn id="8" dur="500" fill="hold"/>
                                        <p:tgtEl>
                                          <p:spTgt spid="7147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475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4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build="p"/>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Types of closed-ended questions</a:t>
            </a:r>
            <a:endParaRPr lang="en-NZ" u="sng" smtClean="0">
              <a:solidFill>
                <a:schemeClr val="tx1"/>
              </a:solidFill>
            </a:endParaRPr>
          </a:p>
        </p:txBody>
      </p:sp>
      <p:sp>
        <p:nvSpPr>
          <p:cNvPr id="715779" name="Rectangle 3"/>
          <p:cNvSpPr>
            <a:spLocks noGrp="1" noChangeArrowheads="1"/>
          </p:cNvSpPr>
          <p:nvPr>
            <p:ph type="body" idx="1"/>
          </p:nvPr>
        </p:nvSpPr>
        <p:spPr/>
        <p:txBody>
          <a:bodyPr/>
          <a:lstStyle/>
          <a:p>
            <a:pPr eaLnBrk="1" hangingPunct="1"/>
            <a:r>
              <a:rPr lang="en-US" smtClean="0">
                <a:solidFill>
                  <a:schemeClr val="bg1"/>
                </a:solidFill>
              </a:rPr>
              <a:t>Checklists - respondent selects certain number of pre-specified categories    (nominal data)</a:t>
            </a:r>
          </a:p>
          <a:p>
            <a:pPr eaLnBrk="1" hangingPunct="1"/>
            <a:endParaRPr lang="en-NZ" smtClean="0">
              <a:solidFill>
                <a:schemeClr val="bg1"/>
              </a:solidFill>
            </a:endParaRPr>
          </a:p>
        </p:txBody>
      </p:sp>
      <p:sp>
        <p:nvSpPr>
          <p:cNvPr id="715780" name="Rectangle 4"/>
          <p:cNvSpPr>
            <a:spLocks noChangeArrowheads="1"/>
          </p:cNvSpPr>
          <p:nvPr/>
        </p:nvSpPr>
        <p:spPr bwMode="auto">
          <a:xfrm>
            <a:off x="2987675" y="3141663"/>
            <a:ext cx="2951163" cy="2236787"/>
          </a:xfrm>
          <a:prstGeom prst="rect">
            <a:avLst/>
          </a:prstGeom>
          <a:solidFill>
            <a:schemeClr val="bg1"/>
          </a:solidFill>
          <a:ln w="12700">
            <a:solidFill>
              <a:schemeClr val="tx2"/>
            </a:solidFill>
            <a:miter lim="800000"/>
            <a:headEnd/>
            <a:tailEnd/>
          </a:ln>
        </p:spPr>
        <p:txBody>
          <a:bodyPr wrap="none" lIns="90488" tIns="44450" rIns="90488" bIns="44450">
            <a:spAutoFit/>
          </a:bodyPr>
          <a:lstStyle/>
          <a:p>
            <a:pPr eaLnBrk="0" hangingPunct="0"/>
            <a:r>
              <a:rPr lang="en-US" sz="2800">
                <a:latin typeface="Gill Sans MT" pitchFamily="34" charset="0"/>
              </a:rPr>
              <a:t>Types of Exercises:</a:t>
            </a:r>
          </a:p>
          <a:p>
            <a:pPr eaLnBrk="0" hangingPunct="0"/>
            <a:r>
              <a:rPr lang="en-US" sz="2800" u="sng">
                <a:latin typeface="Gill Sans MT" pitchFamily="34" charset="0"/>
              </a:rPr>
              <a:t>       </a:t>
            </a:r>
            <a:r>
              <a:rPr lang="en-US" sz="2800">
                <a:latin typeface="Gill Sans MT" pitchFamily="34" charset="0"/>
              </a:rPr>
              <a:t>  Aerobics</a:t>
            </a:r>
          </a:p>
          <a:p>
            <a:pPr eaLnBrk="0" hangingPunct="0"/>
            <a:r>
              <a:rPr lang="en-US" sz="2800" u="sng">
                <a:latin typeface="Gill Sans MT" pitchFamily="34" charset="0"/>
              </a:rPr>
              <a:t>       </a:t>
            </a:r>
            <a:r>
              <a:rPr lang="en-US" sz="2800">
                <a:latin typeface="Gill Sans MT" pitchFamily="34" charset="0"/>
              </a:rPr>
              <a:t>  Basketball</a:t>
            </a:r>
          </a:p>
          <a:p>
            <a:pPr eaLnBrk="0" hangingPunct="0"/>
            <a:r>
              <a:rPr lang="en-US" sz="2800" u="sng">
                <a:latin typeface="Gill Sans MT" pitchFamily="34" charset="0"/>
              </a:rPr>
              <a:t>       </a:t>
            </a:r>
            <a:r>
              <a:rPr lang="en-US" sz="2800">
                <a:latin typeface="Gill Sans MT" pitchFamily="34" charset="0"/>
              </a:rPr>
              <a:t>  Swimming</a:t>
            </a:r>
          </a:p>
          <a:p>
            <a:pPr eaLnBrk="0" hangingPunct="0"/>
            <a:r>
              <a:rPr lang="en-US" sz="2800" u="sng">
                <a:latin typeface="Gill Sans MT" pitchFamily="34" charset="0"/>
              </a:rPr>
              <a:t>       </a:t>
            </a:r>
            <a:r>
              <a:rPr lang="en-US" sz="2800">
                <a:latin typeface="Gill Sans MT" pitchFamily="34" charset="0"/>
              </a:rPr>
              <a:t>  Weightlifting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5780"/>
                                        </p:tgtEl>
                                        <p:attrNameLst>
                                          <p:attrName>style.visibility</p:attrName>
                                        </p:attrNameLst>
                                      </p:cBhvr>
                                      <p:to>
                                        <p:strVal val="visible"/>
                                      </p:to>
                                    </p:set>
                                    <p:anim calcmode="lin" valueType="num">
                                      <p:cBhvr additive="base">
                                        <p:cTn id="7" dur="500" fill="hold"/>
                                        <p:tgtEl>
                                          <p:spTgt spid="715780"/>
                                        </p:tgtEl>
                                        <p:attrNameLst>
                                          <p:attrName>ppt_x</p:attrName>
                                        </p:attrNameLst>
                                      </p:cBhvr>
                                      <p:tavLst>
                                        <p:tav tm="0">
                                          <p:val>
                                            <p:strVal val="#ppt_x"/>
                                          </p:val>
                                        </p:tav>
                                        <p:tav tm="100000">
                                          <p:val>
                                            <p:strVal val="#ppt_x"/>
                                          </p:val>
                                        </p:tav>
                                      </p:tavLst>
                                    </p:anim>
                                    <p:anim calcmode="lin" valueType="num">
                                      <p:cBhvr additive="base">
                                        <p:cTn id="8" dur="500" fill="hold"/>
                                        <p:tgtEl>
                                          <p:spTgt spid="7157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57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79" grpId="0" build="p"/>
      <p:bldP spid="715780"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Two-way forced choice</a:t>
            </a:r>
            <a:endParaRPr lang="en-NZ" smtClean="0"/>
          </a:p>
        </p:txBody>
      </p:sp>
      <p:sp>
        <p:nvSpPr>
          <p:cNvPr id="716803" name="Rectangle 3"/>
          <p:cNvSpPr>
            <a:spLocks noGrp="1" noChangeArrowheads="1"/>
          </p:cNvSpPr>
          <p:nvPr>
            <p:ph type="body" idx="1"/>
          </p:nvPr>
        </p:nvSpPr>
        <p:spPr/>
        <p:txBody>
          <a:bodyPr/>
          <a:lstStyle/>
          <a:p>
            <a:pPr eaLnBrk="1" hangingPunct="1"/>
            <a:r>
              <a:rPr lang="en-US" smtClean="0">
                <a:solidFill>
                  <a:schemeClr val="bg1"/>
                </a:solidFill>
              </a:rPr>
              <a:t>respondent must select between two alternatives (crude ordinal/nominal)</a:t>
            </a:r>
          </a:p>
          <a:p>
            <a:pPr>
              <a:spcBef>
                <a:spcPct val="20000"/>
              </a:spcBef>
              <a:spcAft>
                <a:spcPct val="0"/>
              </a:spcAft>
              <a:buFontTx/>
              <a:buNone/>
            </a:pPr>
            <a:endParaRPr lang="en-US" smtClean="0">
              <a:solidFill>
                <a:schemeClr val="bg1"/>
              </a:solidFill>
            </a:endParaRPr>
          </a:p>
          <a:p>
            <a:pPr eaLnBrk="1" hangingPunct="1"/>
            <a:endParaRPr lang="en-NZ" smtClean="0">
              <a:solidFill>
                <a:schemeClr val="bg1"/>
              </a:solidFill>
            </a:endParaRPr>
          </a:p>
        </p:txBody>
      </p:sp>
      <p:sp>
        <p:nvSpPr>
          <p:cNvPr id="716805" name="Rectangle 5"/>
          <p:cNvSpPr>
            <a:spLocks noChangeArrowheads="1"/>
          </p:cNvSpPr>
          <p:nvPr/>
        </p:nvSpPr>
        <p:spPr bwMode="auto">
          <a:xfrm>
            <a:off x="2843213" y="3429000"/>
            <a:ext cx="3160712" cy="1809750"/>
          </a:xfrm>
          <a:prstGeom prst="rect">
            <a:avLst/>
          </a:prstGeom>
          <a:solidFill>
            <a:schemeClr val="bg1"/>
          </a:solidFill>
          <a:ln w="12700">
            <a:solidFill>
              <a:schemeClr val="tx2"/>
            </a:solidFill>
            <a:miter lim="800000"/>
            <a:headEnd/>
            <a:tailEnd/>
          </a:ln>
        </p:spPr>
        <p:txBody>
          <a:bodyPr wrap="none" lIns="90488" tIns="44450" rIns="90488" bIns="44450">
            <a:spAutoFit/>
          </a:bodyPr>
          <a:lstStyle/>
          <a:p>
            <a:pPr eaLnBrk="0" hangingPunct="0"/>
            <a:r>
              <a:rPr lang="en-US" sz="2800">
                <a:latin typeface="Gill Sans MT" pitchFamily="34" charset="0"/>
              </a:rPr>
              <a:t>Do you always wake</a:t>
            </a:r>
          </a:p>
          <a:p>
            <a:pPr eaLnBrk="0" hangingPunct="0"/>
            <a:r>
              <a:rPr lang="en-US" sz="2800">
                <a:latin typeface="Gill Sans MT" pitchFamily="34" charset="0"/>
              </a:rPr>
              <a:t>up before 8:00am?</a:t>
            </a:r>
          </a:p>
          <a:p>
            <a:pPr eaLnBrk="0" hangingPunct="0"/>
            <a:endParaRPr lang="en-US" sz="2800">
              <a:latin typeface="Gill Sans MT" pitchFamily="34" charset="0"/>
            </a:endParaRPr>
          </a:p>
          <a:p>
            <a:pPr eaLnBrk="0" hangingPunct="0"/>
            <a:r>
              <a:rPr lang="en-US" sz="2800" u="sng">
                <a:latin typeface="Gill Sans MT" pitchFamily="34" charset="0"/>
              </a:rPr>
              <a:t>       </a:t>
            </a:r>
            <a:r>
              <a:rPr lang="en-US" sz="2800">
                <a:latin typeface="Gill Sans MT" pitchFamily="34" charset="0"/>
              </a:rPr>
              <a:t> Yes    </a:t>
            </a:r>
            <a:r>
              <a:rPr lang="en-US" sz="2800" u="sng">
                <a:latin typeface="Gill Sans MT" pitchFamily="34" charset="0"/>
              </a:rPr>
              <a:t>       </a:t>
            </a:r>
            <a:r>
              <a:rPr lang="en-US" sz="2800">
                <a:latin typeface="Gill Sans MT" pitchFamily="34" charset="0"/>
              </a:rPr>
              <a:t> No</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05"/>
                                        </p:tgtEl>
                                        <p:attrNameLst>
                                          <p:attrName>style.visibility</p:attrName>
                                        </p:attrNameLst>
                                      </p:cBhvr>
                                      <p:to>
                                        <p:strVal val="visible"/>
                                      </p:to>
                                    </p:set>
                                    <p:anim calcmode="lin" valueType="num">
                                      <p:cBhvr additive="base">
                                        <p:cTn id="7" dur="500" fill="hold"/>
                                        <p:tgtEl>
                                          <p:spTgt spid="716805"/>
                                        </p:tgtEl>
                                        <p:attrNameLst>
                                          <p:attrName>ppt_x</p:attrName>
                                        </p:attrNameLst>
                                      </p:cBhvr>
                                      <p:tavLst>
                                        <p:tav tm="0">
                                          <p:val>
                                            <p:strVal val="#ppt_x"/>
                                          </p:val>
                                        </p:tav>
                                        <p:tav tm="100000">
                                          <p:val>
                                            <p:strVal val="#ppt_x"/>
                                          </p:val>
                                        </p:tav>
                                      </p:tavLst>
                                    </p:anim>
                                    <p:anim calcmode="lin" valueType="num">
                                      <p:cBhvr additive="base">
                                        <p:cTn id="8" dur="500" fill="hold"/>
                                        <p:tgtEl>
                                          <p:spTgt spid="7168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68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3" grpId="0" build="p"/>
      <p:bldP spid="716805"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619250" y="0"/>
            <a:ext cx="7524750" cy="855663"/>
          </a:xfrm>
        </p:spPr>
        <p:txBody>
          <a:bodyPr/>
          <a:lstStyle/>
          <a:p>
            <a:pPr eaLnBrk="1" hangingPunct="1"/>
            <a:r>
              <a:rPr lang="en-US" smtClean="0"/>
              <a:t>Ranked</a:t>
            </a:r>
            <a:endParaRPr lang="en-NZ" smtClean="0"/>
          </a:p>
        </p:txBody>
      </p:sp>
      <p:sp>
        <p:nvSpPr>
          <p:cNvPr id="717827" name="Rectangle 3"/>
          <p:cNvSpPr>
            <a:spLocks noGrp="1" noChangeArrowheads="1"/>
          </p:cNvSpPr>
          <p:nvPr>
            <p:ph type="body" idx="1"/>
          </p:nvPr>
        </p:nvSpPr>
        <p:spPr/>
        <p:txBody>
          <a:bodyPr/>
          <a:lstStyle/>
          <a:p>
            <a:pPr eaLnBrk="1" hangingPunct="1"/>
            <a:r>
              <a:rPr lang="en-US" smtClean="0">
                <a:solidFill>
                  <a:schemeClr val="bg1"/>
                </a:solidFill>
              </a:rPr>
              <a:t>respondent must place items in order of importance or value (ordinal)</a:t>
            </a:r>
            <a:br>
              <a:rPr lang="en-US" smtClean="0">
                <a:solidFill>
                  <a:schemeClr val="bg1"/>
                </a:solidFill>
              </a:rPr>
            </a:br>
            <a:endParaRPr lang="en-NZ" smtClean="0">
              <a:solidFill>
                <a:schemeClr val="bg1"/>
              </a:solidFill>
            </a:endParaRPr>
          </a:p>
        </p:txBody>
      </p:sp>
      <p:sp>
        <p:nvSpPr>
          <p:cNvPr id="717830" name="Rectangle 6"/>
          <p:cNvSpPr>
            <a:spLocks noChangeArrowheads="1"/>
          </p:cNvSpPr>
          <p:nvPr/>
        </p:nvSpPr>
        <p:spPr bwMode="auto">
          <a:xfrm>
            <a:off x="1908175" y="3573463"/>
            <a:ext cx="4394200" cy="223678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eaLnBrk="0" hangingPunct="0"/>
            <a:r>
              <a:rPr lang="en-US" sz="2800">
                <a:latin typeface="Gill Sans MT" pitchFamily="34" charset="0"/>
              </a:rPr>
              <a:t>Rank in order of importance:</a:t>
            </a:r>
          </a:p>
          <a:p>
            <a:pPr eaLnBrk="0" hangingPunct="0"/>
            <a:r>
              <a:rPr lang="en-US" sz="2800" u="sng">
                <a:latin typeface="Gill Sans MT" pitchFamily="34" charset="0"/>
              </a:rPr>
              <a:t>          </a:t>
            </a:r>
            <a:r>
              <a:rPr lang="en-US" sz="2800">
                <a:latin typeface="Gill Sans MT" pitchFamily="34" charset="0"/>
              </a:rPr>
              <a:t> Career</a:t>
            </a:r>
          </a:p>
          <a:p>
            <a:pPr eaLnBrk="0" hangingPunct="0"/>
            <a:r>
              <a:rPr lang="en-US" sz="2800" u="sng">
                <a:latin typeface="Gill Sans MT" pitchFamily="34" charset="0"/>
              </a:rPr>
              <a:t>          </a:t>
            </a:r>
            <a:r>
              <a:rPr lang="en-US" sz="2800">
                <a:latin typeface="Gill Sans MT" pitchFamily="34" charset="0"/>
              </a:rPr>
              <a:t> Social life</a:t>
            </a:r>
          </a:p>
          <a:p>
            <a:pPr eaLnBrk="0" hangingPunct="0"/>
            <a:r>
              <a:rPr lang="en-US" sz="2800" u="sng">
                <a:latin typeface="Gill Sans MT" pitchFamily="34" charset="0"/>
              </a:rPr>
              <a:t>          </a:t>
            </a:r>
            <a:r>
              <a:rPr lang="en-US" sz="2800">
                <a:latin typeface="Gill Sans MT" pitchFamily="34" charset="0"/>
              </a:rPr>
              <a:t> Love life</a:t>
            </a:r>
          </a:p>
          <a:p>
            <a:pPr eaLnBrk="0" hangingPunct="0"/>
            <a:r>
              <a:rPr lang="en-US" sz="2800" u="sng">
                <a:latin typeface="Gill Sans MT" pitchFamily="34" charset="0"/>
              </a:rPr>
              <a:t>          </a:t>
            </a:r>
            <a:r>
              <a:rPr lang="en-US" sz="2800">
                <a:latin typeface="Gill Sans MT" pitchFamily="34" charset="0"/>
              </a:rPr>
              <a:t> Children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830"/>
                                        </p:tgtEl>
                                        <p:attrNameLst>
                                          <p:attrName>style.visibility</p:attrName>
                                        </p:attrNameLst>
                                      </p:cBhvr>
                                      <p:to>
                                        <p:strVal val="visible"/>
                                      </p:to>
                                    </p:set>
                                    <p:anim calcmode="lin" valueType="num">
                                      <p:cBhvr additive="base">
                                        <p:cTn id="7" dur="500" fill="hold"/>
                                        <p:tgtEl>
                                          <p:spTgt spid="717830"/>
                                        </p:tgtEl>
                                        <p:attrNameLst>
                                          <p:attrName>ppt_x</p:attrName>
                                        </p:attrNameLst>
                                      </p:cBhvr>
                                      <p:tavLst>
                                        <p:tav tm="0">
                                          <p:val>
                                            <p:strVal val="#ppt_x"/>
                                          </p:val>
                                        </p:tav>
                                        <p:tav tm="100000">
                                          <p:val>
                                            <p:strVal val="#ppt_x"/>
                                          </p:val>
                                        </p:tav>
                                      </p:tavLst>
                                    </p:anim>
                                    <p:anim calcmode="lin" valueType="num">
                                      <p:cBhvr additive="base">
                                        <p:cTn id="8" dur="500" fill="hold"/>
                                        <p:tgtEl>
                                          <p:spTgt spid="7178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8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27" grpId="0" build="p"/>
      <p:bldP spid="717830"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619250" y="0"/>
            <a:ext cx="7524750" cy="855663"/>
          </a:xfrm>
        </p:spPr>
        <p:txBody>
          <a:bodyPr/>
          <a:lstStyle/>
          <a:p>
            <a:pPr eaLnBrk="1" hangingPunct="1"/>
            <a:r>
              <a:rPr lang="en-US" smtClean="0"/>
              <a:t>Multiple-Choice (Likert scale) </a:t>
            </a:r>
            <a:endParaRPr lang="en-NZ" smtClean="0"/>
          </a:p>
        </p:txBody>
      </p:sp>
      <p:sp>
        <p:nvSpPr>
          <p:cNvPr id="718851" name="Rectangle 3"/>
          <p:cNvSpPr>
            <a:spLocks noGrp="1" noChangeArrowheads="1"/>
          </p:cNvSpPr>
          <p:nvPr>
            <p:ph type="body" idx="1"/>
          </p:nvPr>
        </p:nvSpPr>
        <p:spPr/>
        <p:txBody>
          <a:bodyPr/>
          <a:lstStyle/>
          <a:p>
            <a:pPr eaLnBrk="1" hangingPunct="1"/>
            <a:r>
              <a:rPr lang="en-US" smtClean="0">
                <a:solidFill>
                  <a:schemeClr val="bg1"/>
                </a:solidFill>
              </a:rPr>
              <a:t>respondent selects between range of alternatives </a:t>
            </a:r>
            <a:br>
              <a:rPr lang="en-US" smtClean="0">
                <a:solidFill>
                  <a:schemeClr val="bg1"/>
                </a:solidFill>
              </a:rPr>
            </a:br>
            <a:r>
              <a:rPr lang="en-US" smtClean="0">
                <a:solidFill>
                  <a:schemeClr val="bg1"/>
                </a:solidFill>
              </a:rPr>
              <a:t>along pre-specified continuum (ordinal/interval?)</a:t>
            </a:r>
            <a:br>
              <a:rPr lang="en-US" smtClean="0">
                <a:solidFill>
                  <a:schemeClr val="bg1"/>
                </a:solidFill>
              </a:rPr>
            </a:br>
            <a:endParaRPr lang="en-NZ" smtClean="0">
              <a:solidFill>
                <a:schemeClr val="bg1"/>
              </a:solidFill>
            </a:endParaRPr>
          </a:p>
        </p:txBody>
      </p:sp>
      <p:sp>
        <p:nvSpPr>
          <p:cNvPr id="718853" name="Rectangle 5"/>
          <p:cNvSpPr>
            <a:spLocks noChangeArrowheads="1"/>
          </p:cNvSpPr>
          <p:nvPr/>
        </p:nvSpPr>
        <p:spPr bwMode="auto">
          <a:xfrm>
            <a:off x="552450" y="3933825"/>
            <a:ext cx="8521700" cy="1562100"/>
          </a:xfrm>
          <a:prstGeom prst="rect">
            <a:avLst/>
          </a:prstGeom>
          <a:solidFill>
            <a:schemeClr val="bg1"/>
          </a:solidFill>
          <a:ln w="12700">
            <a:solidFill>
              <a:schemeClr val="tx2"/>
            </a:solidFill>
            <a:miter lim="800000"/>
            <a:headEnd/>
            <a:tailEnd/>
          </a:ln>
        </p:spPr>
        <p:txBody>
          <a:bodyPr wrap="none" lIns="90488" tIns="44450" rIns="90488" bIns="44450">
            <a:spAutoFit/>
          </a:bodyPr>
          <a:lstStyle/>
          <a:p>
            <a:pPr eaLnBrk="0" hangingPunct="0"/>
            <a:r>
              <a:rPr lang="en-US" sz="2400">
                <a:latin typeface="Gill Sans MT" pitchFamily="34" charset="0"/>
              </a:rPr>
              <a:t>Strongly						          Strongly</a:t>
            </a:r>
          </a:p>
          <a:p>
            <a:pPr eaLnBrk="0" hangingPunct="0"/>
            <a:r>
              <a:rPr lang="en-US" sz="2400">
                <a:latin typeface="Gill Sans MT" pitchFamily="34" charset="0"/>
              </a:rPr>
              <a:t>Agree		Agree		Neutral       Disagree	          Disagree</a:t>
            </a:r>
          </a:p>
          <a:p>
            <a:pPr eaLnBrk="0" hangingPunct="0"/>
            <a:endParaRPr lang="en-US" sz="2400">
              <a:latin typeface="Gill Sans MT" pitchFamily="34" charset="0"/>
            </a:endParaRPr>
          </a:p>
          <a:p>
            <a:pPr eaLnBrk="0" hangingPunct="0"/>
            <a:r>
              <a:rPr lang="en-US" sz="2400" b="1">
                <a:latin typeface="Gill Sans MT" pitchFamily="34" charset="0"/>
              </a:rPr>
              <a:t>  1		  2		   3		   4		   5</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8853"/>
                                        </p:tgtEl>
                                        <p:attrNameLst>
                                          <p:attrName>style.visibility</p:attrName>
                                        </p:attrNameLst>
                                      </p:cBhvr>
                                      <p:to>
                                        <p:strVal val="visible"/>
                                      </p:to>
                                    </p:set>
                                    <p:anim calcmode="lin" valueType="num">
                                      <p:cBhvr additive="base">
                                        <p:cTn id="7" dur="500" fill="hold"/>
                                        <p:tgtEl>
                                          <p:spTgt spid="718853"/>
                                        </p:tgtEl>
                                        <p:attrNameLst>
                                          <p:attrName>ppt_x</p:attrName>
                                        </p:attrNameLst>
                                      </p:cBhvr>
                                      <p:tavLst>
                                        <p:tav tm="0">
                                          <p:val>
                                            <p:strVal val="#ppt_x"/>
                                          </p:val>
                                        </p:tav>
                                        <p:tav tm="100000">
                                          <p:val>
                                            <p:strVal val="#ppt_x"/>
                                          </p:val>
                                        </p:tav>
                                      </p:tavLst>
                                    </p:anim>
                                    <p:anim calcmode="lin" valueType="num">
                                      <p:cBhvr additive="base">
                                        <p:cTn id="8" dur="500" fill="hold"/>
                                        <p:tgtEl>
                                          <p:spTgt spid="7188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88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1" grpId="0" build="p"/>
      <p:bldP spid="71885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NZ" smtClean="0"/>
              <a:t>Closed-ended questions</a:t>
            </a:r>
          </a:p>
        </p:txBody>
      </p:sp>
      <p:sp>
        <p:nvSpPr>
          <p:cNvPr id="102403" name="Rectangle 3"/>
          <p:cNvSpPr>
            <a:spLocks noGrp="1" noChangeArrowheads="1"/>
          </p:cNvSpPr>
          <p:nvPr>
            <p:ph type="body" sz="half" idx="1"/>
          </p:nvPr>
        </p:nvSpPr>
        <p:spPr/>
        <p:txBody>
          <a:bodyPr/>
          <a:lstStyle/>
          <a:p>
            <a:pPr eaLnBrk="1" hangingPunct="1">
              <a:lnSpc>
                <a:spcPct val="80000"/>
              </a:lnSpc>
              <a:buFont typeface="Wingdings" pitchFamily="2" charset="2"/>
              <a:buNone/>
            </a:pPr>
            <a:r>
              <a:rPr lang="en-US" u="sng" smtClean="0"/>
              <a:t>Advantages:</a:t>
            </a:r>
          </a:p>
          <a:p>
            <a:pPr eaLnBrk="1" hangingPunct="1">
              <a:lnSpc>
                <a:spcPct val="80000"/>
              </a:lnSpc>
            </a:pPr>
            <a:r>
              <a:rPr lang="en-US" smtClean="0"/>
              <a:t>Obtains more reliable answers	</a:t>
            </a:r>
          </a:p>
          <a:p>
            <a:pPr eaLnBrk="1" hangingPunct="1">
              <a:lnSpc>
                <a:spcPct val="80000"/>
              </a:lnSpc>
            </a:pPr>
            <a:r>
              <a:rPr lang="en-US" smtClean="0"/>
              <a:t>Meaning of responses more meaningful to researcher</a:t>
            </a:r>
          </a:p>
          <a:p>
            <a:pPr eaLnBrk="1" hangingPunct="1">
              <a:lnSpc>
                <a:spcPct val="80000"/>
              </a:lnSpc>
            </a:pPr>
            <a:r>
              <a:rPr lang="en-US" smtClean="0"/>
              <a:t>Straightforward analysis</a:t>
            </a:r>
          </a:p>
          <a:p>
            <a:pPr eaLnBrk="1" hangingPunct="1">
              <a:lnSpc>
                <a:spcPct val="80000"/>
              </a:lnSpc>
            </a:pPr>
            <a:endParaRPr lang="en-NZ" smtClean="0"/>
          </a:p>
        </p:txBody>
      </p:sp>
      <p:sp>
        <p:nvSpPr>
          <p:cNvPr id="102404" name="Rectangle 4"/>
          <p:cNvSpPr>
            <a:spLocks noGrp="1" noChangeArrowheads="1"/>
          </p:cNvSpPr>
          <p:nvPr>
            <p:ph type="body" sz="half" idx="2"/>
          </p:nvPr>
        </p:nvSpPr>
        <p:spPr/>
        <p:txBody>
          <a:bodyPr/>
          <a:lstStyle/>
          <a:p>
            <a:pPr eaLnBrk="1" hangingPunct="1">
              <a:lnSpc>
                <a:spcPct val="80000"/>
              </a:lnSpc>
              <a:buFont typeface="Wingdings" pitchFamily="2" charset="2"/>
              <a:buNone/>
            </a:pPr>
            <a:r>
              <a:rPr lang="en-US" u="sng" smtClean="0"/>
              <a:t>Disadvantages:</a:t>
            </a:r>
          </a:p>
          <a:p>
            <a:pPr eaLnBrk="1" hangingPunct="1">
              <a:lnSpc>
                <a:spcPct val="80000"/>
              </a:lnSpc>
            </a:pPr>
            <a:r>
              <a:rPr lang="en-US" smtClean="0"/>
              <a:t>Answers relative to response scale   provided</a:t>
            </a:r>
          </a:p>
          <a:p>
            <a:pPr eaLnBrk="1" hangingPunct="1">
              <a:lnSpc>
                <a:spcPct val="80000"/>
              </a:lnSpc>
            </a:pPr>
            <a:r>
              <a:rPr lang="en-US" smtClean="0"/>
              <a:t>Respondent's choice not among listed   alternatives</a:t>
            </a:r>
          </a:p>
          <a:p>
            <a:pPr eaLnBrk="1" hangingPunct="1">
              <a:lnSpc>
                <a:spcPct val="80000"/>
              </a:lnSpc>
            </a:pPr>
            <a:r>
              <a:rPr lang="en-US" smtClean="0"/>
              <a:t>Choices listed communicate kind of   response wanted</a:t>
            </a:r>
          </a:p>
          <a:p>
            <a:pPr eaLnBrk="1" hangingPunct="1">
              <a:lnSpc>
                <a:spcPct val="80000"/>
              </a:lnSpc>
            </a:pPr>
            <a:endParaRPr lang="en-NZ" smtClean="0"/>
          </a:p>
        </p:txBody>
      </p:sp>
    </p:spTree>
    <p:custDataLst>
      <p:tags r:id="rId1"/>
    </p:custData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0342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03428" name="Rectangle 4"/>
          <p:cNvSpPr>
            <a:spLocks noChangeArrowheads="1"/>
          </p:cNvSpPr>
          <p:nvPr/>
        </p:nvSpPr>
        <p:spPr bwMode="auto">
          <a:xfrm>
            <a:off x="214313" y="565150"/>
            <a:ext cx="641350" cy="1066800"/>
          </a:xfrm>
          <a:prstGeom prst="rect">
            <a:avLst/>
          </a:prstGeom>
          <a:noFill/>
          <a:ln w="12700">
            <a:noFill/>
            <a:miter lim="800000"/>
            <a:headEnd/>
            <a:tailEnd/>
          </a:ln>
        </p:spPr>
        <p:txBody>
          <a:bodyPr wrap="none" lIns="90488" tIns="44450" rIns="90488" bIns="44450">
            <a:spAutoFit/>
          </a:bodyPr>
          <a:lstStyle/>
          <a:p>
            <a:pPr lvl="1" eaLnBrk="0" hangingPunct="0">
              <a:spcBef>
                <a:spcPct val="20000"/>
              </a:spcBef>
            </a:pPr>
            <a:endParaRPr lang="en-US" sz="4000">
              <a:latin typeface="Times New Roman" pitchFamily="18" charset="0"/>
            </a:endParaRPr>
          </a:p>
          <a:p>
            <a:pPr lvl="1"/>
            <a:endParaRPr lang="en-US" sz="4000">
              <a:latin typeface="Times New Roman" pitchFamily="18" charset="0"/>
            </a:endParaRPr>
          </a:p>
        </p:txBody>
      </p:sp>
      <p:sp>
        <p:nvSpPr>
          <p:cNvPr id="103429" name="Rectangle 5"/>
          <p:cNvSpPr>
            <a:spLocks noGrp="1" noChangeArrowheads="1"/>
          </p:cNvSpPr>
          <p:nvPr>
            <p:ph type="title"/>
          </p:nvPr>
        </p:nvSpPr>
        <p:spPr>
          <a:noFill/>
        </p:spPr>
        <p:txBody>
          <a:bodyPr lIns="90488" tIns="44450" rIns="90488" bIns="44450"/>
          <a:lstStyle/>
          <a:p>
            <a:pPr eaLnBrk="1" hangingPunct="1"/>
            <a:r>
              <a:rPr lang="en-US" smtClean="0"/>
              <a:t>Writing good survey questions</a:t>
            </a:r>
          </a:p>
        </p:txBody>
      </p:sp>
      <p:sp>
        <p:nvSpPr>
          <p:cNvPr id="676870" name="Rectangle 6"/>
          <p:cNvSpPr>
            <a:spLocks noGrp="1" noChangeArrowheads="1"/>
          </p:cNvSpPr>
          <p:nvPr>
            <p:ph type="body" idx="1"/>
          </p:nvPr>
        </p:nvSpPr>
        <p:spPr>
          <a:noFill/>
        </p:spPr>
        <p:txBody>
          <a:bodyPr lIns="90488" tIns="44450" rIns="90488" bIns="44450"/>
          <a:lstStyle/>
          <a:p>
            <a:pPr eaLnBrk="1" hangingPunct="1"/>
            <a:r>
              <a:rPr lang="en-US" smtClean="0"/>
              <a:t>Differences in answers should stem from differences among respondents rather than differences in the stimuli</a:t>
            </a:r>
          </a:p>
          <a:p>
            <a:pPr eaLnBrk="1" hangingPunct="1"/>
            <a:r>
              <a:rPr lang="en-US" smtClean="0"/>
              <a:t>Question's wording is obviously a central part of the stimulus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6870">
                                            <p:txEl>
                                              <p:pRg st="0" end="0"/>
                                            </p:txEl>
                                          </p:spTgt>
                                        </p:tgtEl>
                                        <p:attrNameLst>
                                          <p:attrName>style.visibility</p:attrName>
                                        </p:attrNameLst>
                                      </p:cBhvr>
                                      <p:to>
                                        <p:strVal val="visible"/>
                                      </p:to>
                                    </p:set>
                                    <p:anim calcmode="lin" valueType="num">
                                      <p:cBhvr additive="base">
                                        <p:cTn id="7" dur="500" fill="hold"/>
                                        <p:tgtEl>
                                          <p:spTgt spid="67687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76870">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76870">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76870">
                                            <p:txEl>
                                              <p:pRg st="1" end="1"/>
                                            </p:txEl>
                                          </p:spTgt>
                                        </p:tgtEl>
                                        <p:attrNameLst>
                                          <p:attrName>style.visibility</p:attrName>
                                        </p:attrNameLst>
                                      </p:cBhvr>
                                      <p:to>
                                        <p:strVal val="visible"/>
                                      </p:to>
                                    </p:set>
                                    <p:anim calcmode="lin" valueType="num">
                                      <p:cBhvr additive="base">
                                        <p:cTn id="13" dur="500" fill="hold"/>
                                        <p:tgtEl>
                                          <p:spTgt spid="67687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76870">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76870">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70"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Teachers' Day">
  <a:themeElements>
    <a:clrScheme name="Teachers' Da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achers' Day">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chers' Da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achers' Da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achers' Da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achers' Da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achers' Da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achers' Da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achers' Da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achers' Da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achers' Da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achers' Da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achers' Da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achers' Da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6944</TotalTime>
  <Words>4208</Words>
  <Application>Microsoft Office PowerPoint</Application>
  <PresentationFormat>On-screen Show (4:3)</PresentationFormat>
  <Paragraphs>779</Paragraphs>
  <Slides>136</Slides>
  <Notes>136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136</vt:i4>
      </vt:variant>
    </vt:vector>
  </HeadingPairs>
  <TitlesOfParts>
    <vt:vector size="147" baseType="lpstr">
      <vt:lpstr>Arial</vt:lpstr>
      <vt:lpstr>Gill Sans MT</vt:lpstr>
      <vt:lpstr>Wingdings</vt:lpstr>
      <vt:lpstr>Times New Roman</vt:lpstr>
      <vt:lpstr>Times</vt:lpstr>
      <vt:lpstr>Arial Narrow</vt:lpstr>
      <vt:lpstr>Symbol</vt:lpstr>
      <vt:lpstr>Teachers' Day</vt:lpstr>
      <vt:lpstr>MathType 5.0 Equation</vt:lpstr>
      <vt:lpstr>Microsoft Equation 3.0</vt:lpstr>
      <vt:lpstr>Microsoft Office Excel Chart</vt:lpstr>
      <vt:lpstr>The Survey Cycle</vt:lpstr>
      <vt:lpstr>A quote …</vt:lpstr>
      <vt:lpstr>The brief</vt:lpstr>
      <vt:lpstr>Major themes</vt:lpstr>
      <vt:lpstr>Excellent on line resources</vt:lpstr>
      <vt:lpstr>Slide 6</vt:lpstr>
      <vt:lpstr>Slide 7</vt:lpstr>
      <vt:lpstr>First considerations</vt:lpstr>
      <vt:lpstr>Motivating case study: crime &amp; punishment</vt:lpstr>
      <vt:lpstr>Motivating case study: crime &amp; punishment</vt:lpstr>
      <vt:lpstr>Motivating case study: crime &amp; punishment</vt:lpstr>
      <vt:lpstr>What do you want to achieve?</vt:lpstr>
      <vt:lpstr>“Fools rush in where angels fear to tread...”</vt:lpstr>
      <vt:lpstr>Motivating case study: crime &amp; punishment</vt:lpstr>
      <vt:lpstr>Published Stats/proxies example:  Race and politics in New Caledonia</vt:lpstr>
      <vt:lpstr>Published stats/proxies example:  Race and politics in New Caledonia</vt:lpstr>
      <vt:lpstr>Published stats/proxies example:  Race and politics in New Caledonia</vt:lpstr>
      <vt:lpstr>Published stats/proxies example:  Race and politics in New Caledonia</vt:lpstr>
      <vt:lpstr>Failing this, I will need to conduct a survey</vt:lpstr>
      <vt:lpstr>Motivating case study: crime &amp; punishment</vt:lpstr>
      <vt:lpstr>Slide 21</vt:lpstr>
      <vt:lpstr>Who do I need to survey?</vt:lpstr>
      <vt:lpstr>Who do I need to survey?</vt:lpstr>
      <vt:lpstr>Motivating case study: crime &amp; punishment</vt:lpstr>
      <vt:lpstr>How do I need to survey?</vt:lpstr>
      <vt:lpstr>Types of surveys</vt:lpstr>
      <vt:lpstr>Web survey example:</vt:lpstr>
      <vt:lpstr>Telephone survey example</vt:lpstr>
      <vt:lpstr>How much $$$ is needed?</vt:lpstr>
      <vt:lpstr>How much $$$ is needed?</vt:lpstr>
      <vt:lpstr>How do I sample these people?</vt:lpstr>
      <vt:lpstr>Non-representative samples</vt:lpstr>
      <vt:lpstr>Non-representative samples: Disaster</vt:lpstr>
      <vt:lpstr>Non-representative samples: Disaster</vt:lpstr>
      <vt:lpstr>Selection bias</vt:lpstr>
      <vt:lpstr>How do I get representative samples?</vt:lpstr>
      <vt:lpstr>Representative samples</vt:lpstr>
      <vt:lpstr>Representative = random sample</vt:lpstr>
      <vt:lpstr>Representative samples: sample frames</vt:lpstr>
      <vt:lpstr>Sample frames</vt:lpstr>
      <vt:lpstr>Sample frames</vt:lpstr>
      <vt:lpstr>Telephone sampling of households</vt:lpstr>
      <vt:lpstr>Telephone sampling frames …</vt:lpstr>
      <vt:lpstr>Telephone sampling frames …</vt:lpstr>
      <vt:lpstr>Telephone sampling frames …</vt:lpstr>
      <vt:lpstr>Household sampling for in-home surveys</vt:lpstr>
      <vt:lpstr>Household sampling for in-home surveys</vt:lpstr>
      <vt:lpstr>Motivating case study: crime &amp; punishment</vt:lpstr>
      <vt:lpstr>Motivating Case Study: Crime &amp; Punishment</vt:lpstr>
      <vt:lpstr>Business frames</vt:lpstr>
      <vt:lpstr>Slide 51</vt:lpstr>
      <vt:lpstr>Representative sampling strategies</vt:lpstr>
      <vt:lpstr>Types of representative sampling strategies</vt:lpstr>
      <vt:lpstr>Simple random sampling</vt:lpstr>
      <vt:lpstr>Stratified simple random sampling</vt:lpstr>
      <vt:lpstr>Stratified simple random sampling…</vt:lpstr>
      <vt:lpstr>Cluster sampling</vt:lpstr>
      <vt:lpstr>Systematic sampling</vt:lpstr>
      <vt:lpstr>Quota/booster sampling</vt:lpstr>
      <vt:lpstr>Motivating case study: crime &amp; punishment</vt:lpstr>
      <vt:lpstr>Motivating case study: crime &amp; punishment</vt:lpstr>
      <vt:lpstr>Motivating case study: crime &amp; punishment</vt:lpstr>
      <vt:lpstr>Motivating case study: crime &amp; punishment</vt:lpstr>
      <vt:lpstr>Accuracy statements</vt:lpstr>
      <vt:lpstr>Sampling errors </vt:lpstr>
      <vt:lpstr>More on sampling – a heuristic presentation</vt:lpstr>
      <vt:lpstr>Sampling errors</vt:lpstr>
      <vt:lpstr>Margin of error</vt:lpstr>
      <vt:lpstr>Sampling errors </vt:lpstr>
      <vt:lpstr>Example: One News Colmar Brunton Poll</vt:lpstr>
      <vt:lpstr>Example: One News Colmar Brunton Poll</vt:lpstr>
      <vt:lpstr>Example: One News Colmar Brunton Poll</vt:lpstr>
      <vt:lpstr>Meanwhile, in the US, Bush and approval</vt:lpstr>
      <vt:lpstr>Meanwhile, in the US, Bush and approval</vt:lpstr>
      <vt:lpstr>Non-sampling errors…</vt:lpstr>
      <vt:lpstr>Non-sampling errors…</vt:lpstr>
      <vt:lpstr>Motivating case study: crime &amp; punishment</vt:lpstr>
      <vt:lpstr>Non-sampling error</vt:lpstr>
      <vt:lpstr>Non-sampling errors</vt:lpstr>
      <vt:lpstr>Non-sampling errors</vt:lpstr>
      <vt:lpstr>Dealing with non-sampling errors…</vt:lpstr>
      <vt:lpstr>Developing the questionnaire</vt:lpstr>
      <vt:lpstr>A good questionnaire must:</vt:lpstr>
      <vt:lpstr>A good questionnaire must:</vt:lpstr>
      <vt:lpstr>Using focus groups</vt:lpstr>
      <vt:lpstr>Motivating case study: crime &amp; punishment</vt:lpstr>
      <vt:lpstr>Motivating case study: crime &amp; punishment</vt:lpstr>
      <vt:lpstr>What type of population are you sampling?</vt:lpstr>
      <vt:lpstr>What type of population are you sampling?</vt:lpstr>
      <vt:lpstr>Some types of questions</vt:lpstr>
      <vt:lpstr>What type of response format is appropriate for each question?</vt:lpstr>
      <vt:lpstr>Open-ended questions</vt:lpstr>
      <vt:lpstr>Close-ended questions</vt:lpstr>
      <vt:lpstr>Types of closed-ended questions</vt:lpstr>
      <vt:lpstr>Two-way forced choice</vt:lpstr>
      <vt:lpstr>Ranked</vt:lpstr>
      <vt:lpstr>Multiple-Choice (Likert scale) </vt:lpstr>
      <vt:lpstr>Closed-ended questions</vt:lpstr>
      <vt:lpstr>Writing good survey questions</vt:lpstr>
      <vt:lpstr>Simple sentences</vt:lpstr>
      <vt:lpstr>Discrete questions/responses</vt:lpstr>
      <vt:lpstr>Discrete questions/responses</vt:lpstr>
      <vt:lpstr>Limit response format (7±2)</vt:lpstr>
      <vt:lpstr>Match response to item</vt:lpstr>
      <vt:lpstr>Overall format</vt:lpstr>
      <vt:lpstr>Example: One News Colmar Brunton Poll</vt:lpstr>
      <vt:lpstr>Example: One News Colmar Brunton poll</vt:lpstr>
      <vt:lpstr>Always seek others’ advice</vt:lpstr>
      <vt:lpstr>Presenting the results</vt:lpstr>
      <vt:lpstr>Published stats/proxies example:  Race and politics in New Caledonia</vt:lpstr>
      <vt:lpstr>Motivating case study: crime &amp; punishment</vt:lpstr>
      <vt:lpstr>Motivating case study: crime &amp; punishment</vt:lpstr>
      <vt:lpstr>Motivating case study: crime &amp; punishment</vt:lpstr>
      <vt:lpstr>Motivating case study: crime &amp; punishment</vt:lpstr>
      <vt:lpstr>Lessons</vt:lpstr>
      <vt:lpstr>You don’t have to be boring</vt:lpstr>
      <vt:lpstr>Graphical excellence</vt:lpstr>
      <vt:lpstr>Graphical excellence…</vt:lpstr>
      <vt:lpstr>Tabular displays</vt:lpstr>
      <vt:lpstr>Tabular excellence</vt:lpstr>
      <vt:lpstr>Tabular excellence…</vt:lpstr>
      <vt:lpstr>Getting it right …</vt:lpstr>
      <vt:lpstr>Managing the beast</vt:lpstr>
      <vt:lpstr>Keep it simple</vt:lpstr>
      <vt:lpstr>Keep it simple</vt:lpstr>
      <vt:lpstr>Always communicate</vt:lpstr>
      <vt:lpstr>Always communicate …</vt:lpstr>
      <vt:lpstr>Always communicate …</vt:lpstr>
      <vt:lpstr>Slide 129</vt:lpstr>
      <vt:lpstr>Is it worth all the effort?</vt:lpstr>
      <vt:lpstr>A quote …</vt:lpstr>
      <vt:lpstr>Fini</vt:lpstr>
      <vt:lpstr>Presentation</vt:lpstr>
      <vt:lpstr>Crime &amp; punishment case study</vt:lpstr>
      <vt:lpstr>‘Big drink’ proposal</vt:lpstr>
      <vt:lpstr>Statistics NZ’s A Guide To Good Survey Design</vt:lpstr>
    </vt:vector>
  </TitlesOfParts>
  <Company>stat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Surveys and Polls?</dc:title>
  <dc:creator>balemi</dc:creator>
  <cp:lastModifiedBy>abal004</cp:lastModifiedBy>
  <cp:revision>580</cp:revision>
  <dcterms:created xsi:type="dcterms:W3CDTF">2004-07-14T03:01:11Z</dcterms:created>
  <dcterms:modified xsi:type="dcterms:W3CDTF">2010-07-16T00:47:22Z</dcterms:modified>
</cp:coreProperties>
</file>